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464" r:id="rId3"/>
    <p:sldId id="257" r:id="rId4"/>
    <p:sldId id="467" r:id="rId5"/>
    <p:sldId id="468" r:id="rId6"/>
    <p:sldId id="469" r:id="rId7"/>
    <p:sldId id="470" r:id="rId8"/>
    <p:sldId id="259" r:id="rId9"/>
    <p:sldId id="4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11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99"/>
    <p:restoredTop sz="94636"/>
  </p:normalViewPr>
  <p:slideViewPr>
    <p:cSldViewPr snapToGrid="0" snapToObjects="1">
      <p:cViewPr varScale="1">
        <p:scale>
          <a:sx n="150" d="100"/>
          <a:sy n="150" d="100"/>
        </p:scale>
        <p:origin x="16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B6EAF-ED1C-C645-BA1E-A226692316FD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446FC-42C9-6F4E-8681-9D41CC5B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5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099D30A5-684B-EA45-8FBB-1B2FABF171C8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8175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 Partner not supplier - general aim for Somerset to become self-sufficient</a:t>
            </a:r>
          </a:p>
          <a:p>
            <a:endParaRPr lang="en-US" dirty="0"/>
          </a:p>
          <a:p>
            <a:r>
              <a:rPr lang="en-US" dirty="0"/>
              <a:t>Use Case driven requirements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46FC-42C9-6F4E-8681-9D41CC5B47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3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7535-87FC-A747-B8DF-3769E7617B3C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0E0-A608-4245-8941-E12CE3EA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7535-87FC-A747-B8DF-3769E7617B3C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0E0-A608-4245-8941-E12CE3EA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7535-87FC-A747-B8DF-3769E7617B3C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0E0-A608-4245-8941-E12CE3EA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1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7535-87FC-A747-B8DF-3769E7617B3C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0E0-A608-4245-8941-E12CE3EA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7535-87FC-A747-B8DF-3769E7617B3C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0E0-A608-4245-8941-E12CE3EA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7535-87FC-A747-B8DF-3769E7617B3C}" type="datetimeFigureOut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0E0-A608-4245-8941-E12CE3EA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7535-87FC-A747-B8DF-3769E7617B3C}" type="datetimeFigureOut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0E0-A608-4245-8941-E12CE3EA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7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7535-87FC-A747-B8DF-3769E7617B3C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0E0-A608-4245-8941-E12CE3EA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0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7535-87FC-A747-B8DF-3769E7617B3C}" type="datetimeFigureOut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0E0-A608-4245-8941-E12CE3EA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7535-87FC-A747-B8DF-3769E7617B3C}" type="datetimeFigureOut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0E0-A608-4245-8941-E12CE3EA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7535-87FC-A747-B8DF-3769E7617B3C}" type="datetimeFigureOut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40E0-A608-4245-8941-E12CE3EA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0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7535-87FC-A747-B8DF-3769E7617B3C}" type="datetimeFigureOut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40E0-A608-4245-8941-E12CE3EAC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10" Type="http://schemas.openxmlformats.org/officeDocument/2006/relationships/image" Target="../media/image10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tif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tif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tiff"/><Relationship Id="rId12" Type="http://schemas.openxmlformats.org/officeDocument/2006/relationships/image" Target="../media/image30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iff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tiff"/><Relationship Id="rId10" Type="http://schemas.openxmlformats.org/officeDocument/2006/relationships/image" Target="../media/image28.tiff"/><Relationship Id="rId4" Type="http://schemas.openxmlformats.org/officeDocument/2006/relationships/image" Target="../media/image22.tiff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21.png"/><Relationship Id="rId3" Type="http://schemas.openxmlformats.org/officeDocument/2006/relationships/image" Target="../media/image22.tif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3.tiff"/><Relationship Id="rId2" Type="http://schemas.openxmlformats.org/officeDocument/2006/relationships/image" Target="../media/image20.tiff"/><Relationship Id="rId16" Type="http://schemas.openxmlformats.org/officeDocument/2006/relationships/image" Target="../media/image3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iff"/><Relationship Id="rId11" Type="http://schemas.openxmlformats.org/officeDocument/2006/relationships/image" Target="../media/image30.png"/><Relationship Id="rId5" Type="http://schemas.openxmlformats.org/officeDocument/2006/relationships/image" Target="../media/image24.tiff"/><Relationship Id="rId15" Type="http://schemas.openxmlformats.org/officeDocument/2006/relationships/image" Target="../media/image35.tiff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tiff"/><Relationship Id="rId14" Type="http://schemas.openxmlformats.org/officeDocument/2006/relationships/image" Target="../media/image3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94F9AA-3B16-604C-948C-101E0E554B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4585" y="0"/>
            <a:ext cx="276741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274" y="2475068"/>
            <a:ext cx="9054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nir Medium" panose="02000503020000020003" pitchFamily="2" charset="0"/>
              </a:rPr>
              <a:t>Black Pear Software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9283" y="3485472"/>
            <a:ext cx="8505302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spc="150" dirty="0">
                <a:latin typeface="Avenir Black" panose="02000503020000020003" pitchFamily="2" charset="0"/>
              </a:rPr>
              <a:t>An Agile Approach to Integrated Shared Care across Health &amp; Social Care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25739" y="-121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4F5C299-6FFC-1147-8B2D-68CD35585B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760" y="346587"/>
            <a:ext cx="1744240" cy="61773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41FD8A-4D8B-CA47-8ADD-B161B14B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67" y="16746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venir Roman" panose="02000503020000020003" pitchFamily="2" charset="0"/>
              </a:rPr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8D37-990C-A74A-93AE-D5DCE989A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167" y="1476400"/>
            <a:ext cx="3316356" cy="5261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>
                <a:latin typeface="Avenir Medium" panose="02000503020000020003" pitchFamily="2" charset="0"/>
              </a:rPr>
              <a:t>The Team</a:t>
            </a:r>
          </a:p>
          <a:p>
            <a:pPr marL="0" indent="0" algn="ctr">
              <a:buNone/>
            </a:pPr>
            <a:endParaRPr lang="en-US" sz="1050" dirty="0">
              <a:latin typeface="Avenir Medium" panose="02000503020000020003" pitchFamily="2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400" dirty="0"/>
              <a:t>25 Years Experience in clinical systems and health informatics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Clinically Led with focus on the use case not the technology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Work to National Standards and national guidelines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8E470-EE95-5249-A20E-BAAB7AF68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3120" y="1444539"/>
            <a:ext cx="3399183" cy="4458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Avenir Medium" panose="02000503020000020003" pitchFamily="2" charset="0"/>
              </a:rPr>
              <a:t>Focus Of Activity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96DB24-5397-6248-9A2B-A3B85DE02F19}"/>
              </a:ext>
            </a:extLst>
          </p:cNvPr>
          <p:cNvSpPr txBox="1">
            <a:spLocks/>
          </p:cNvSpPr>
          <p:nvPr/>
        </p:nvSpPr>
        <p:spPr>
          <a:xfrm>
            <a:off x="4016671" y="1526278"/>
            <a:ext cx="3316356" cy="47311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venir Medium" panose="02000503020000020003" pitchFamily="2" charset="0"/>
              </a:rPr>
              <a:t>The Credentials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r>
              <a:rPr lang="en-US" sz="1600" dirty="0"/>
              <a:t>Founder Member of </a:t>
            </a:r>
            <a:r>
              <a:rPr lang="en-US" sz="1600" dirty="0" err="1"/>
              <a:t>INTERopen</a:t>
            </a:r>
            <a:endParaRPr lang="en-US" sz="16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700" dirty="0"/>
              <a:t>CTO is chair of HL7 UK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600" dirty="0"/>
              <a:t>Committed to opensource and open standards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ADAF78-9CF6-3E49-80C2-0E13B6E5A5CC}"/>
              </a:ext>
            </a:extLst>
          </p:cNvPr>
          <p:cNvGrpSpPr/>
          <p:nvPr/>
        </p:nvGrpSpPr>
        <p:grpSpPr>
          <a:xfrm>
            <a:off x="8415130" y="2610678"/>
            <a:ext cx="3428679" cy="2875722"/>
            <a:chOff x="8415130" y="2610678"/>
            <a:chExt cx="3428679" cy="287572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56C8111-FC87-D743-804C-270F42805154}"/>
                </a:ext>
              </a:extLst>
            </p:cNvPr>
            <p:cNvCxnSpPr>
              <a:cxnSpLocks/>
            </p:cNvCxnSpPr>
            <p:nvPr/>
          </p:nvCxnSpPr>
          <p:spPr>
            <a:xfrm>
              <a:off x="8415130" y="2610678"/>
              <a:ext cx="0" cy="2875722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604D0A-276E-3646-9A3E-DBC079604818}"/>
                </a:ext>
              </a:extLst>
            </p:cNvPr>
            <p:cNvSpPr/>
            <p:nvPr/>
          </p:nvSpPr>
          <p:spPr>
            <a:xfrm>
              <a:off x="8437252" y="2882348"/>
              <a:ext cx="1074495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BBDD06-F64B-234B-8B4D-B700EC39B69A}"/>
                </a:ext>
              </a:extLst>
            </p:cNvPr>
            <p:cNvSpPr/>
            <p:nvPr/>
          </p:nvSpPr>
          <p:spPr>
            <a:xfrm>
              <a:off x="8444626" y="4060929"/>
              <a:ext cx="3399183" cy="10469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DA25380-AB57-B24E-B8BE-7A985D2DAFA3}"/>
              </a:ext>
            </a:extLst>
          </p:cNvPr>
          <p:cNvSpPr txBox="1"/>
          <p:nvPr/>
        </p:nvSpPr>
        <p:spPr>
          <a:xfrm>
            <a:off x="8517193" y="2899259"/>
            <a:ext cx="823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25%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Bespoke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3</a:t>
            </a:r>
            <a:r>
              <a:rPr lang="en-US" sz="1200" baseline="30000" dirty="0">
                <a:solidFill>
                  <a:schemeClr val="bg1"/>
                </a:solidFill>
              </a:rPr>
              <a:t>rd</a:t>
            </a:r>
            <a:r>
              <a:rPr lang="en-US" sz="1200" dirty="0">
                <a:solidFill>
                  <a:schemeClr val="bg1"/>
                </a:solidFill>
              </a:rPr>
              <a:t> Party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E43004-3554-B64C-B2E1-9F1D45C6406C}"/>
              </a:ext>
            </a:extLst>
          </p:cNvPr>
          <p:cNvSpPr txBox="1"/>
          <p:nvPr/>
        </p:nvSpPr>
        <p:spPr>
          <a:xfrm>
            <a:off x="9006245" y="4115351"/>
            <a:ext cx="2205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75%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NHS Solutions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</a:rPr>
              <a:t>eRA</a:t>
            </a:r>
            <a:r>
              <a:rPr lang="en-US" sz="1600" dirty="0">
                <a:solidFill>
                  <a:schemeClr val="bg1"/>
                </a:solidFill>
              </a:rPr>
              <a:t> and </a:t>
            </a:r>
            <a:r>
              <a:rPr lang="en-US" sz="1600" dirty="0" err="1">
                <a:solidFill>
                  <a:schemeClr val="bg1"/>
                </a:solidFill>
              </a:rPr>
              <a:t>eSP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7ED305-3CEF-624E-8324-0D02BFFA70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64" y="2216442"/>
            <a:ext cx="1475417" cy="8852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7AB870-7DCE-F046-9FAC-4E0AFCADED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244" y="3522153"/>
            <a:ext cx="1306455" cy="814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577DAA-ADA2-E04E-8800-3EAFA538B7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64" y="4943816"/>
            <a:ext cx="1451487" cy="6729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FAF2F8-1FB7-804D-9262-3074E371D3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503" y="2248250"/>
            <a:ext cx="1113314" cy="7248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8991C-94BF-5143-950B-61BF3C5331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373" y="3799449"/>
            <a:ext cx="2012353" cy="936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4C8C1A-F46E-ED46-97C0-85AC60FA76E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50" y="5513190"/>
            <a:ext cx="753418" cy="7110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29AC49-6987-284D-BC37-4DF634CBB0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503" y="5673738"/>
            <a:ext cx="665884" cy="5035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F0468-5DB2-3747-BC79-6A652AB0E2C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522" y="5596002"/>
            <a:ext cx="789846" cy="6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0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36" y="5678291"/>
            <a:ext cx="2213289" cy="11797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527" y="464574"/>
            <a:ext cx="1723473" cy="6103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922" y="162194"/>
            <a:ext cx="10515600" cy="1325563"/>
          </a:xfrm>
        </p:spPr>
        <p:txBody>
          <a:bodyPr/>
          <a:lstStyle/>
          <a:p>
            <a:r>
              <a:rPr lang="en-US" sz="3200" dirty="0">
                <a:latin typeface="Avenir Medium" panose="02000503020000020003" pitchFamily="2" charset="0"/>
              </a:rPr>
              <a:t>Modular Technology Components – Our ‘Lego Kit’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3854" y="1690688"/>
            <a:ext cx="5019868" cy="1138773"/>
            <a:chOff x="883771" y="1995218"/>
            <a:chExt cx="5925885" cy="1138773"/>
          </a:xfrm>
        </p:grpSpPr>
        <p:pic>
          <p:nvPicPr>
            <p:cNvPr id="13" name="Picture 12" descr="iTunesArtwork@2x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771" y="2060848"/>
              <a:ext cx="777924" cy="68967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856656" y="1995218"/>
              <a:ext cx="4953000" cy="11387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en-US" sz="1200" b="1" dirty="0" err="1">
                  <a:latin typeface="Calibri"/>
                  <a:cs typeface="Calibri"/>
                </a:rPr>
                <a:t>pyrusCloud</a:t>
              </a:r>
              <a:endParaRPr lang="en-US" sz="1200" dirty="0">
                <a:latin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/>
                <a:t>Cloud based EPR  - FHIR Enabled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/>
                <a:t>Caching and synchronisation service for existing systems.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100" dirty="0"/>
                <a:t>Sophisticated messaging engine for alerts and workflow notifications</a:t>
              </a:r>
            </a:p>
            <a:p>
              <a:pPr marL="215120" indent="-215120">
                <a:buFont typeface="Arial"/>
                <a:buChar char="•"/>
              </a:pPr>
              <a:endParaRPr lang="en-US" sz="1200" dirty="0">
                <a:latin typeface="Calibri"/>
                <a:cs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7793" y="3059264"/>
            <a:ext cx="6758012" cy="981258"/>
            <a:chOff x="2135563" y="2780453"/>
            <a:chExt cx="6758012" cy="981258"/>
          </a:xfrm>
        </p:grpSpPr>
        <p:pic>
          <p:nvPicPr>
            <p:cNvPr id="11" name="Picture 10" descr="iTunesArtwork-512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5563" y="2915554"/>
              <a:ext cx="669133" cy="62073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999657" y="2780453"/>
              <a:ext cx="5893918" cy="981258"/>
            </a:xfrm>
            <a:prstGeom prst="rect">
              <a:avLst/>
            </a:prstGeom>
          </p:spPr>
          <p:txBody>
            <a:bodyPr wrap="square" lIns="57364" tIns="28684" rIns="57364" bIns="28684">
              <a:spAutoFit/>
            </a:bodyPr>
            <a:lstStyle/>
            <a:p>
              <a:pPr algn="l"/>
              <a:r>
                <a:rPr lang="en-US" sz="1200" b="1" dirty="0" err="1">
                  <a:latin typeface="Calibri"/>
                  <a:cs typeface="Calibri"/>
                </a:rPr>
                <a:t>pyrusApps</a:t>
              </a:r>
              <a:endParaRPr lang="en-US" sz="1200" b="1" dirty="0">
                <a:latin typeface="Calibri"/>
                <a:cs typeface="Calibri"/>
              </a:endParaRPr>
            </a:p>
            <a:p>
              <a:pPr marL="215120" indent="-215120">
                <a:buFont typeface="Arial"/>
                <a:buChar char="•"/>
              </a:pPr>
              <a:r>
                <a:rPr lang="en-US" sz="1200" dirty="0">
                  <a:latin typeface="Calibri"/>
                  <a:cs typeface="Calibri"/>
                </a:rPr>
                <a:t>Dynamic RAD framework for delivering web based healthcare apps and forms</a:t>
              </a:r>
            </a:p>
            <a:p>
              <a:pPr marL="215120" indent="-215120">
                <a:buFont typeface="Arial"/>
                <a:buChar char="•"/>
              </a:pPr>
              <a:r>
                <a:rPr lang="en-US" sz="1200" dirty="0">
                  <a:latin typeface="Calibri"/>
                  <a:cs typeface="Calibri"/>
                </a:rPr>
                <a:t>SNOMED, Read , CTV3, ICD-10 &amp; FHIR enabled</a:t>
              </a:r>
            </a:p>
            <a:p>
              <a:pPr marL="215120" indent="-215120">
                <a:buFont typeface="Arial"/>
                <a:buChar char="•"/>
              </a:pPr>
              <a:r>
                <a:rPr lang="en-US" sz="1200" dirty="0">
                  <a:latin typeface="Calibri"/>
                  <a:cs typeface="Calibri"/>
                </a:rPr>
                <a:t>Intelligent guided controlled workflows </a:t>
              </a:r>
            </a:p>
            <a:p>
              <a:pPr algn="l"/>
              <a:endParaRPr lang="en-US" sz="1200" dirty="0">
                <a:latin typeface="Calibri"/>
                <a:cs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3854" y="3089235"/>
            <a:ext cx="6237964" cy="830997"/>
            <a:chOff x="992561" y="3987124"/>
            <a:chExt cx="5749421" cy="830997"/>
          </a:xfrm>
        </p:grpSpPr>
        <p:pic>
          <p:nvPicPr>
            <p:cNvPr id="12" name="Picture 11" descr="iTunesArtwork-512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561" y="4120536"/>
              <a:ext cx="617846" cy="61784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88982" y="3987124"/>
              <a:ext cx="4953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en-US" sz="1200" b="1" dirty="0" err="1">
                  <a:latin typeface="Calibri"/>
                  <a:cs typeface="Calibri"/>
                </a:rPr>
                <a:t>pyrusium</a:t>
              </a:r>
              <a:endParaRPr lang="en-US" sz="1200" b="1" dirty="0">
                <a:latin typeface="Calibri"/>
                <a:cs typeface="Calibri"/>
              </a:endParaRPr>
            </a:p>
            <a:p>
              <a:pPr marL="215120" indent="-215120">
                <a:buFont typeface="Arial"/>
                <a:buChar char="•"/>
              </a:pPr>
              <a:r>
                <a:rPr lang="en-US" sz="1200" dirty="0">
                  <a:latin typeface="Calibri"/>
                  <a:cs typeface="Calibri"/>
                </a:rPr>
                <a:t>A container for web apps </a:t>
              </a:r>
            </a:p>
            <a:p>
              <a:pPr marL="215120" indent="-215120">
                <a:buFont typeface="Arial"/>
                <a:buChar char="•"/>
              </a:pPr>
              <a:r>
                <a:rPr lang="en-US" sz="1200" dirty="0">
                  <a:latin typeface="Calibri"/>
                  <a:cs typeface="Calibri"/>
                </a:rPr>
                <a:t>Unique interface to GP and other systems </a:t>
              </a:r>
            </a:p>
            <a:p>
              <a:pPr marL="215120" indent="-215120">
                <a:buFont typeface="Arial"/>
                <a:buChar char="•"/>
              </a:pPr>
              <a:r>
                <a:rPr lang="en-US" sz="1200" dirty="0">
                  <a:latin typeface="Calibri"/>
                  <a:cs typeface="Calibri"/>
                </a:rPr>
                <a:t>Enables context aware ‘read and write’ with clinical systems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6941" y="4521920"/>
            <a:ext cx="5613939" cy="1165924"/>
            <a:chOff x="2136774" y="4756076"/>
            <a:chExt cx="5613939" cy="1165924"/>
          </a:xfrm>
        </p:grpSpPr>
        <p:sp>
          <p:nvSpPr>
            <p:cNvPr id="6" name="Rectangle 5"/>
            <p:cNvSpPr/>
            <p:nvPr/>
          </p:nvSpPr>
          <p:spPr>
            <a:xfrm>
              <a:off x="2999658" y="4756076"/>
              <a:ext cx="4751055" cy="1165924"/>
            </a:xfrm>
            <a:prstGeom prst="rect">
              <a:avLst/>
            </a:prstGeom>
          </p:spPr>
          <p:txBody>
            <a:bodyPr wrap="square" lIns="57364" tIns="28684" rIns="57364" bIns="28684" anchor="t">
              <a:spAutoFit/>
            </a:bodyPr>
            <a:lstStyle/>
            <a:p>
              <a:pPr algn="l"/>
              <a:r>
                <a:rPr lang="en-US" sz="1200" b="1" dirty="0" err="1">
                  <a:latin typeface="Calibri"/>
                  <a:cs typeface="Calibri"/>
                </a:rPr>
                <a:t>pyrusConnect</a:t>
              </a:r>
              <a:endParaRPr lang="en-US" sz="1200" b="1" dirty="0">
                <a:latin typeface="Calibri"/>
                <a:cs typeface="Calibri"/>
              </a:endParaRPr>
            </a:p>
            <a:p>
              <a:pPr marL="215120" indent="-215120">
                <a:buFont typeface="Arial"/>
                <a:buChar char="•"/>
              </a:pPr>
              <a:r>
                <a:rPr lang="en-US" sz="1200" dirty="0">
                  <a:latin typeface="Calibri"/>
                  <a:cs typeface="Calibri"/>
                </a:rPr>
                <a:t>Proprietary integration framework allowing disparate systems to communicate</a:t>
              </a:r>
            </a:p>
            <a:p>
              <a:pPr marL="215120" indent="-215120">
                <a:buFont typeface="Arial"/>
                <a:buChar char="•"/>
              </a:pPr>
              <a:r>
                <a:rPr lang="en-US" sz="1200" dirty="0">
                  <a:latin typeface="Calibri"/>
                  <a:cs typeface="Calibri"/>
                </a:rPr>
                <a:t>Based on HL7 FHIR standards</a:t>
              </a:r>
            </a:p>
            <a:p>
              <a:pPr marL="215120" indent="-215120">
                <a:buFont typeface="Arial"/>
                <a:buChar char="•"/>
              </a:pPr>
              <a:r>
                <a:rPr lang="en-US" sz="1200" dirty="0">
                  <a:latin typeface="Calibri"/>
                  <a:cs typeface="Calibri"/>
                </a:rPr>
                <a:t>‘on the fly’ contextual access to ‘read and write’ with GP clinical; systems and hospital integration engines </a:t>
              </a:r>
            </a:p>
          </p:txBody>
        </p:sp>
        <p:pic>
          <p:nvPicPr>
            <p:cNvPr id="16" name="Picture 15" descr="Icon-763 (1)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6774" y="4838640"/>
              <a:ext cx="669134" cy="66913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130880" y="4593358"/>
            <a:ext cx="7444393" cy="796592"/>
            <a:chOff x="2136774" y="5754189"/>
            <a:chExt cx="7444393" cy="796592"/>
          </a:xfrm>
        </p:grpSpPr>
        <p:pic>
          <p:nvPicPr>
            <p:cNvPr id="4" name="Picture 3" descr="Ico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6774" y="5804131"/>
              <a:ext cx="694312" cy="694312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999658" y="5754189"/>
              <a:ext cx="6581509" cy="796592"/>
            </a:xfrm>
            <a:prstGeom prst="rect">
              <a:avLst/>
            </a:prstGeom>
          </p:spPr>
          <p:txBody>
            <a:bodyPr wrap="square" lIns="57364" tIns="28684" rIns="57364" bIns="28684" anchor="t">
              <a:spAutoFit/>
            </a:bodyPr>
            <a:lstStyle/>
            <a:p>
              <a:pPr algn="l"/>
              <a:r>
                <a:rPr lang="en-US" sz="1200" b="1" dirty="0">
                  <a:latin typeface="Calibri"/>
                  <a:cs typeface="Calibri"/>
                </a:rPr>
                <a:t>Warden</a:t>
              </a:r>
            </a:p>
            <a:p>
              <a:pPr marL="215120" indent="-215120">
                <a:buFont typeface="Arial"/>
                <a:buChar char="•"/>
              </a:pPr>
              <a:r>
                <a:rPr lang="en-US" sz="1200" dirty="0">
                  <a:latin typeface="Calibri"/>
                  <a:cs typeface="Calibri"/>
                </a:rPr>
                <a:t>Command &amp; control </a:t>
              </a:r>
            </a:p>
            <a:p>
              <a:pPr marL="215120" indent="-215120">
                <a:buFont typeface="Arial"/>
                <a:buChar char="•"/>
              </a:pPr>
              <a:r>
                <a:rPr lang="en-US" sz="1200" dirty="0">
                  <a:latin typeface="Calibri"/>
                  <a:cs typeface="Calibri"/>
                </a:rPr>
                <a:t>Project &amp; Organization  Service configuration</a:t>
              </a:r>
            </a:p>
            <a:p>
              <a:pPr marL="215120" indent="-215120">
                <a:buFont typeface="Arial"/>
                <a:buChar char="•"/>
              </a:pPr>
              <a:r>
                <a:rPr lang="en-US" sz="1200" dirty="0">
                  <a:latin typeface="Calibri"/>
                  <a:cs typeface="Calibri"/>
                </a:rPr>
                <a:t>Project &amp; Organization User configuration ‘Selfish-views’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1DDE6F-4957-C44B-8FC8-8D9C9E03E68D}"/>
              </a:ext>
            </a:extLst>
          </p:cNvPr>
          <p:cNvGrpSpPr/>
          <p:nvPr/>
        </p:nvGrpSpPr>
        <p:grpSpPr>
          <a:xfrm>
            <a:off x="6025666" y="1565967"/>
            <a:ext cx="5559586" cy="830997"/>
            <a:chOff x="5883021" y="4790282"/>
            <a:chExt cx="5559586" cy="83099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83021" y="4838039"/>
              <a:ext cx="827742" cy="78324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786631" y="4790282"/>
              <a:ext cx="46559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pyrusKit</a:t>
              </a:r>
              <a:endParaRPr lang="en-US" sz="1200" b="1" dirty="0"/>
            </a:p>
            <a:p>
              <a:pPr marL="171450" indent="-171450">
                <a:buFont typeface="Arial" charset="0"/>
                <a:buChar char="•"/>
              </a:pPr>
              <a:r>
                <a:rPr lang="en-US" sz="1200" dirty="0"/>
                <a:t>Form Design environment 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200" dirty="0"/>
                <a:t>Manages FHIR resources to data entry fields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200" dirty="0"/>
                <a:t>Drag and drop build and shared asset library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41C1E44-C4FD-8548-8F6E-C4D873AC916F}"/>
              </a:ext>
            </a:extLst>
          </p:cNvPr>
          <p:cNvSpPr txBox="1"/>
          <p:nvPr/>
        </p:nvSpPr>
        <p:spPr>
          <a:xfrm>
            <a:off x="48047" y="6459116"/>
            <a:ext cx="2499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venir Light Oblique" panose="020B0402020203090204" pitchFamily="34" charset="77"/>
              </a:rPr>
              <a:t>‘Pyrus’ - Latin for Pear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B8E40E-6ACC-3D4B-95A5-833F6C1032D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720" y="5791226"/>
            <a:ext cx="1249477" cy="7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5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71F048-E69C-C247-BBB8-3E0C70F6E8C9}"/>
              </a:ext>
            </a:extLst>
          </p:cNvPr>
          <p:cNvSpPr txBox="1"/>
          <p:nvPr/>
        </p:nvSpPr>
        <p:spPr>
          <a:xfrm>
            <a:off x="959102" y="3285633"/>
            <a:ext cx="961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Roman" panose="02000503020000020003" pitchFamily="2" charset="0"/>
              </a:rPr>
              <a:t>The Somerset Integrated Digital Electronic Record – SIDeR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C2948-A16A-2C4D-BF2D-0C29938C4A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527" y="464574"/>
            <a:ext cx="1723473" cy="61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71F048-E69C-C247-BBB8-3E0C70F6E8C9}"/>
              </a:ext>
            </a:extLst>
          </p:cNvPr>
          <p:cNvSpPr txBox="1"/>
          <p:nvPr/>
        </p:nvSpPr>
        <p:spPr>
          <a:xfrm>
            <a:off x="690113" y="457200"/>
            <a:ext cx="961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Roman" panose="02000503020000020003" pitchFamily="2" charset="0"/>
              </a:rPr>
              <a:t>A Recipe For SIDeR</a:t>
            </a:r>
          </a:p>
          <a:p>
            <a:r>
              <a:rPr lang="en-US" sz="2000" b="1" dirty="0">
                <a:latin typeface="Avenir Roman" panose="02000503020000020003" pitchFamily="2" charset="0"/>
              </a:rPr>
              <a:t>Core 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C2948-A16A-2C4D-BF2D-0C29938C4A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527" y="464574"/>
            <a:ext cx="1723473" cy="61037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333FC-26EC-E147-93C6-1FB41BF31C8D}"/>
              </a:ext>
            </a:extLst>
          </p:cNvPr>
          <p:cNvSpPr txBox="1"/>
          <p:nvPr/>
        </p:nvSpPr>
        <p:spPr>
          <a:xfrm>
            <a:off x="897146" y="1578634"/>
            <a:ext cx="979098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Technical audit and FHIR Consultancy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Real time creation and presentation of patient information from outside of each health and social care provider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Read Write Access to EMIS Web Primary care records as structured data to other health and social care providers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Improving End of Life Care system and processes Connecting Out of Hours, Secondary Care &amp; Community teams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Deliver person/patient use cases for Information Sharing (home first, ADT alerts, Encounters,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Enable NHS Number as the primary key for Information Sharing across health and social care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Care Home CQUIN Management – County wide bed status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Enable all care providers to publish &amp; share care documentation (care plans, risk assessments)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Secure Messaging between providers and Task Alerts into core clinical and case management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1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8CB673C-AC4A-3D42-87FA-169C942266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0" y="1497424"/>
            <a:ext cx="861962" cy="861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1F048-E69C-C247-BBB8-3E0C70F6E8C9}"/>
              </a:ext>
            </a:extLst>
          </p:cNvPr>
          <p:cNvSpPr txBox="1"/>
          <p:nvPr/>
        </p:nvSpPr>
        <p:spPr>
          <a:xfrm>
            <a:off x="353683" y="141408"/>
            <a:ext cx="961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Roman" panose="02000503020000020003" pitchFamily="2" charset="0"/>
              </a:rPr>
              <a:t>A Recipe For SIDeR</a:t>
            </a:r>
          </a:p>
          <a:p>
            <a:r>
              <a:rPr lang="en-US" sz="2000" b="1" dirty="0">
                <a:latin typeface="Avenir Roman" panose="02000503020000020003" pitchFamily="2" charset="0"/>
              </a:rPr>
              <a:t>How it will Work - Integrations</a:t>
            </a:r>
            <a:endParaRPr lang="en-US" sz="1600" b="1" dirty="0">
              <a:latin typeface="Avenir Roman" panose="02000503020000020003" pitchFamily="2" charset="0"/>
            </a:endParaRPr>
          </a:p>
        </p:txBody>
      </p:sp>
      <p:pic>
        <p:nvPicPr>
          <p:cNvPr id="4" name="Picture 3" descr="iTunesArtwork@2x.png">
            <a:extLst>
              <a:ext uri="{FF2B5EF4-FFF2-40B4-BE49-F238E27FC236}">
                <a16:creationId xmlns:a16="http://schemas.microsoft.com/office/drawing/2014/main" id="{D070E7F8-6BBF-6247-A873-4C4818BFBD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16" y="2458514"/>
            <a:ext cx="936874" cy="980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E493A6-7B43-5242-9344-BAF832338D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24" y="782342"/>
            <a:ext cx="985977" cy="9859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9EF8A4F-7785-AD43-AE39-573AF30AAA9A}"/>
              </a:ext>
            </a:extLst>
          </p:cNvPr>
          <p:cNvSpPr/>
          <p:nvPr/>
        </p:nvSpPr>
        <p:spPr>
          <a:xfrm>
            <a:off x="957530" y="1506283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7D6B40-3739-F84E-A3A5-D01264111FC5}"/>
              </a:ext>
            </a:extLst>
          </p:cNvPr>
          <p:cNvSpPr/>
          <p:nvPr/>
        </p:nvSpPr>
        <p:spPr>
          <a:xfrm>
            <a:off x="957532" y="3619159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A18269-2FE4-AD4D-93A3-95D8998E77D6}"/>
              </a:ext>
            </a:extLst>
          </p:cNvPr>
          <p:cNvSpPr/>
          <p:nvPr/>
        </p:nvSpPr>
        <p:spPr>
          <a:xfrm>
            <a:off x="957532" y="4701757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78770F-7664-B748-A3BF-BCF45F4EB406}"/>
              </a:ext>
            </a:extLst>
          </p:cNvPr>
          <p:cNvSpPr/>
          <p:nvPr/>
        </p:nvSpPr>
        <p:spPr>
          <a:xfrm>
            <a:off x="9942760" y="1480405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9711BE-C315-A245-94C3-5EB756D0B07A}"/>
              </a:ext>
            </a:extLst>
          </p:cNvPr>
          <p:cNvSpPr/>
          <p:nvPr/>
        </p:nvSpPr>
        <p:spPr>
          <a:xfrm>
            <a:off x="9992410" y="3622187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33CF2D-0C5B-0D4D-BE5A-15E92B2F91EB}"/>
              </a:ext>
            </a:extLst>
          </p:cNvPr>
          <p:cNvSpPr/>
          <p:nvPr/>
        </p:nvSpPr>
        <p:spPr>
          <a:xfrm>
            <a:off x="9992410" y="4701757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66A13F-6BB1-4943-A5D5-E2B3E66847E5}"/>
              </a:ext>
            </a:extLst>
          </p:cNvPr>
          <p:cNvSpPr/>
          <p:nvPr/>
        </p:nvSpPr>
        <p:spPr>
          <a:xfrm>
            <a:off x="9972136" y="2564235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4B2397-0574-D045-9FED-3DDB36972234}"/>
              </a:ext>
            </a:extLst>
          </p:cNvPr>
          <p:cNvSpPr/>
          <p:nvPr/>
        </p:nvSpPr>
        <p:spPr>
          <a:xfrm>
            <a:off x="957531" y="2564234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E1D5A8-1F69-FA4C-997F-B924E91C39C0}"/>
              </a:ext>
            </a:extLst>
          </p:cNvPr>
          <p:cNvSpPr txBox="1"/>
          <p:nvPr/>
        </p:nvSpPr>
        <p:spPr>
          <a:xfrm>
            <a:off x="1065762" y="1647427"/>
            <a:ext cx="79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GP’s  &amp; </a:t>
            </a:r>
          </a:p>
          <a:p>
            <a:r>
              <a:rPr lang="en-US" sz="1200" dirty="0">
                <a:solidFill>
                  <a:schemeClr val="bg1"/>
                </a:solidFill>
              </a:rPr>
              <a:t>Extended</a:t>
            </a:r>
          </a:p>
          <a:p>
            <a:r>
              <a:rPr lang="en-US" sz="1200" dirty="0">
                <a:solidFill>
                  <a:schemeClr val="bg1"/>
                </a:solidFill>
              </a:rPr>
              <a:t> Hours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83C22-92AF-1B47-AC68-2DB59408D8F6}"/>
              </a:ext>
            </a:extLst>
          </p:cNvPr>
          <p:cNvSpPr txBox="1"/>
          <p:nvPr/>
        </p:nvSpPr>
        <p:spPr>
          <a:xfrm>
            <a:off x="1114117" y="2820327"/>
            <a:ext cx="69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Out Of Hours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BC47B6-39D2-B94A-BC7F-DEB2D4C885B6}"/>
              </a:ext>
            </a:extLst>
          </p:cNvPr>
          <p:cNvSpPr txBox="1"/>
          <p:nvPr/>
        </p:nvSpPr>
        <p:spPr>
          <a:xfrm>
            <a:off x="1061876" y="3956774"/>
            <a:ext cx="767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NHS 111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1B0D0-37CB-8B4E-BC73-85E1E420C151}"/>
              </a:ext>
            </a:extLst>
          </p:cNvPr>
          <p:cNvSpPr txBox="1"/>
          <p:nvPr/>
        </p:nvSpPr>
        <p:spPr>
          <a:xfrm>
            <a:off x="1032515" y="5050218"/>
            <a:ext cx="826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Pharmacy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10DF0C-60DB-F94F-BB85-6A26FD2B4CFB}"/>
              </a:ext>
            </a:extLst>
          </p:cNvPr>
          <p:cNvSpPr txBox="1"/>
          <p:nvPr/>
        </p:nvSpPr>
        <p:spPr>
          <a:xfrm>
            <a:off x="5792286" y="1086670"/>
            <a:ext cx="65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Spine</a:t>
            </a:r>
          </a:p>
          <a:p>
            <a:r>
              <a:rPr lang="en-US" sz="1200" dirty="0"/>
              <a:t>SMSP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B3B50B-4B60-3549-84A3-9C2A8185395B}"/>
              </a:ext>
            </a:extLst>
          </p:cNvPr>
          <p:cNvSpPr txBox="1"/>
          <p:nvPr/>
        </p:nvSpPr>
        <p:spPr>
          <a:xfrm>
            <a:off x="9983072" y="1768319"/>
            <a:ext cx="872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Secondary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Care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3519C-194E-BF4A-9726-AA2D6920276C}"/>
              </a:ext>
            </a:extLst>
          </p:cNvPr>
          <p:cNvSpPr txBox="1"/>
          <p:nvPr/>
        </p:nvSpPr>
        <p:spPr>
          <a:xfrm>
            <a:off x="9983072" y="2820327"/>
            <a:ext cx="95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Ambulance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SWAS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1938F1-E2A0-9645-B6E6-2DDEA7398749}"/>
              </a:ext>
            </a:extLst>
          </p:cNvPr>
          <p:cNvSpPr txBox="1"/>
          <p:nvPr/>
        </p:nvSpPr>
        <p:spPr>
          <a:xfrm>
            <a:off x="9992409" y="3941384"/>
            <a:ext cx="952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39C5FE-EB75-4241-884E-BD4625D49E30}"/>
              </a:ext>
            </a:extLst>
          </p:cNvPr>
          <p:cNvSpPr txBox="1"/>
          <p:nvPr/>
        </p:nvSpPr>
        <p:spPr>
          <a:xfrm>
            <a:off x="9990128" y="5039372"/>
            <a:ext cx="952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Social Care</a:t>
            </a:r>
          </a:p>
        </p:txBody>
      </p:sp>
      <p:pic>
        <p:nvPicPr>
          <p:cNvPr id="24" name="adastra.jpg">
            <a:extLst>
              <a:ext uri="{FF2B5EF4-FFF2-40B4-BE49-F238E27FC236}">
                <a16:creationId xmlns:a16="http://schemas.microsoft.com/office/drawing/2014/main" id="{4A5D5B7B-00F0-8146-AD78-6BC96672E4F1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163" y="2990519"/>
            <a:ext cx="807647" cy="1912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5" name="adastra.jpg">
            <a:extLst>
              <a:ext uri="{FF2B5EF4-FFF2-40B4-BE49-F238E27FC236}">
                <a16:creationId xmlns:a16="http://schemas.microsoft.com/office/drawing/2014/main" id="{57E69C4A-F574-004F-9E33-D15BE3E6E7F4}"/>
              </a:ext>
            </a:extLst>
          </p:cNvPr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947" y="4012175"/>
            <a:ext cx="807647" cy="1912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B69D2F-3500-9A4A-8EC7-FC245E7F61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559" y="2623791"/>
            <a:ext cx="815226" cy="8152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BA28DF-BF8F-0440-B590-D531189C50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904" y="3994868"/>
            <a:ext cx="1093398" cy="2235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1AD281-0FCE-AF4A-BE29-9C9E1E9FF61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367" y="1317502"/>
            <a:ext cx="1103783" cy="5700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4B59D1-E162-4B48-BA38-3C463E36446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231" y="1954115"/>
            <a:ext cx="972743" cy="4704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8173A1E-48BC-1F41-B292-4CF33782DD1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559" y="4755375"/>
            <a:ext cx="772842" cy="7728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40EDB2-8AFB-7348-A753-418153953A9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74" y="5000664"/>
            <a:ext cx="399968" cy="41294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3A2D15F-846C-DE49-AF5E-A1C13980550F}"/>
              </a:ext>
            </a:extLst>
          </p:cNvPr>
          <p:cNvCxnSpPr>
            <a:stCxn id="4" idx="1"/>
            <a:endCxn id="14" idx="3"/>
          </p:cNvCxnSpPr>
          <p:nvPr/>
        </p:nvCxnSpPr>
        <p:spPr>
          <a:xfrm flipH="1" flipV="1">
            <a:off x="1860935" y="1970593"/>
            <a:ext cx="3727081" cy="97817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6F94BA8-8F2D-D34A-B457-29FB50C73586}"/>
              </a:ext>
            </a:extLst>
          </p:cNvPr>
          <p:cNvCxnSpPr>
            <a:cxnSpLocks/>
            <a:stCxn id="4" idx="1"/>
            <a:endCxn id="13" idx="6"/>
          </p:cNvCxnSpPr>
          <p:nvPr/>
        </p:nvCxnSpPr>
        <p:spPr>
          <a:xfrm flipH="1">
            <a:off x="1909762" y="2948766"/>
            <a:ext cx="3678254" cy="9158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702B2C4-C01D-C047-BE04-370C06D85B2B}"/>
              </a:ext>
            </a:extLst>
          </p:cNvPr>
          <p:cNvCxnSpPr>
            <a:cxnSpLocks/>
            <a:stCxn id="4" idx="1"/>
            <a:endCxn id="7" idx="6"/>
          </p:cNvCxnSpPr>
          <p:nvPr/>
        </p:nvCxnSpPr>
        <p:spPr>
          <a:xfrm flipH="1">
            <a:off x="1909763" y="2948766"/>
            <a:ext cx="3678253" cy="114650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D7CC5C5-9E75-0C49-A4C8-AD21BA857EE6}"/>
              </a:ext>
            </a:extLst>
          </p:cNvPr>
          <p:cNvCxnSpPr>
            <a:cxnSpLocks/>
            <a:stCxn id="4" idx="1"/>
            <a:endCxn id="8" idx="6"/>
          </p:cNvCxnSpPr>
          <p:nvPr/>
        </p:nvCxnSpPr>
        <p:spPr>
          <a:xfrm flipH="1">
            <a:off x="1909763" y="2948766"/>
            <a:ext cx="3678253" cy="222910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79EDD85-519F-8545-BC77-CE430B560461}"/>
              </a:ext>
            </a:extLst>
          </p:cNvPr>
          <p:cNvCxnSpPr>
            <a:cxnSpLocks/>
            <a:stCxn id="9" idx="2"/>
            <a:endCxn id="4" idx="3"/>
          </p:cNvCxnSpPr>
          <p:nvPr/>
        </p:nvCxnSpPr>
        <p:spPr>
          <a:xfrm flipH="1">
            <a:off x="6524890" y="1956521"/>
            <a:ext cx="3417870" cy="99224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F49E55C-C993-194C-9628-D193A0370402}"/>
              </a:ext>
            </a:extLst>
          </p:cNvPr>
          <p:cNvCxnSpPr>
            <a:cxnSpLocks/>
            <a:stCxn id="12" idx="2"/>
            <a:endCxn id="4" idx="3"/>
          </p:cNvCxnSpPr>
          <p:nvPr/>
        </p:nvCxnSpPr>
        <p:spPr>
          <a:xfrm flipH="1" flipV="1">
            <a:off x="6524890" y="2948766"/>
            <a:ext cx="3447246" cy="9158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D47C3B-D795-4144-8267-F56D5E4704D7}"/>
              </a:ext>
            </a:extLst>
          </p:cNvPr>
          <p:cNvCxnSpPr>
            <a:cxnSpLocks/>
            <a:stCxn id="21" idx="1"/>
            <a:endCxn id="4" idx="3"/>
          </p:cNvCxnSpPr>
          <p:nvPr/>
        </p:nvCxnSpPr>
        <p:spPr>
          <a:xfrm flipH="1" flipV="1">
            <a:off x="6524890" y="2948766"/>
            <a:ext cx="3467519" cy="113111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C362A9-FDB5-6644-8CB7-ACEA7975C485}"/>
              </a:ext>
            </a:extLst>
          </p:cNvPr>
          <p:cNvCxnSpPr>
            <a:cxnSpLocks/>
            <a:stCxn id="22" idx="1"/>
            <a:endCxn id="4" idx="3"/>
          </p:cNvCxnSpPr>
          <p:nvPr/>
        </p:nvCxnSpPr>
        <p:spPr>
          <a:xfrm flipH="1" flipV="1">
            <a:off x="6524890" y="2948766"/>
            <a:ext cx="3465238" cy="222910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7810160-DCBD-BB4A-BBBA-A0E594CDC06C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6056452" y="1602525"/>
            <a:ext cx="1" cy="8559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iTunesArtwork-512.png">
            <a:extLst>
              <a:ext uri="{FF2B5EF4-FFF2-40B4-BE49-F238E27FC236}">
                <a16:creationId xmlns:a16="http://schemas.microsoft.com/office/drawing/2014/main" id="{C67AFE99-96D7-C546-8F88-1A3358AC889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123" y="1688686"/>
            <a:ext cx="297767" cy="274447"/>
          </a:xfrm>
          <a:prstGeom prst="rect">
            <a:avLst/>
          </a:prstGeom>
        </p:spPr>
      </p:pic>
      <p:pic>
        <p:nvPicPr>
          <p:cNvPr id="72" name="Picture 71" descr="Icon-763 (1).png">
            <a:extLst>
              <a:ext uri="{FF2B5EF4-FFF2-40B4-BE49-F238E27FC236}">
                <a16:creationId xmlns:a16="http://schemas.microsoft.com/office/drawing/2014/main" id="{017FCF9A-E56F-DC4C-8095-AA26368E149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727" y="2085516"/>
            <a:ext cx="301507" cy="301507"/>
          </a:xfrm>
          <a:prstGeom prst="rect">
            <a:avLst/>
          </a:prstGeom>
        </p:spPr>
      </p:pic>
      <p:pic>
        <p:nvPicPr>
          <p:cNvPr id="73" name="Picture 72" descr="iTunesArtwork-512.png">
            <a:extLst>
              <a:ext uri="{FF2B5EF4-FFF2-40B4-BE49-F238E27FC236}">
                <a16:creationId xmlns:a16="http://schemas.microsoft.com/office/drawing/2014/main" id="{701D633E-010B-E242-8D66-87E57E4F191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369" y="4081591"/>
            <a:ext cx="297767" cy="274447"/>
          </a:xfrm>
          <a:prstGeom prst="rect">
            <a:avLst/>
          </a:prstGeom>
        </p:spPr>
      </p:pic>
      <p:pic>
        <p:nvPicPr>
          <p:cNvPr id="74" name="Picture 73" descr="iTunesArtwork-512.png">
            <a:extLst>
              <a:ext uri="{FF2B5EF4-FFF2-40B4-BE49-F238E27FC236}">
                <a16:creationId xmlns:a16="http://schemas.microsoft.com/office/drawing/2014/main" id="{85C0574E-4474-A647-8F2E-F86DE551B87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361" y="5041924"/>
            <a:ext cx="297767" cy="274447"/>
          </a:xfrm>
          <a:prstGeom prst="rect">
            <a:avLst/>
          </a:prstGeom>
        </p:spPr>
      </p:pic>
      <p:pic>
        <p:nvPicPr>
          <p:cNvPr id="75" name="Picture 74" descr="Icon-763 (1).png">
            <a:extLst>
              <a:ext uri="{FF2B5EF4-FFF2-40B4-BE49-F238E27FC236}">
                <a16:creationId xmlns:a16="http://schemas.microsoft.com/office/drawing/2014/main" id="{5013B792-38D8-634A-99D8-CFD4DC05AB7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480" y="2880650"/>
            <a:ext cx="301507" cy="301507"/>
          </a:xfrm>
          <a:prstGeom prst="rect">
            <a:avLst/>
          </a:prstGeom>
        </p:spPr>
      </p:pic>
      <p:pic>
        <p:nvPicPr>
          <p:cNvPr id="76" name="Picture 75" descr="Icon-763 (1).png">
            <a:extLst>
              <a:ext uri="{FF2B5EF4-FFF2-40B4-BE49-F238E27FC236}">
                <a16:creationId xmlns:a16="http://schemas.microsoft.com/office/drawing/2014/main" id="{3268B289-189C-574D-A4BF-006797944C7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788" y="3901963"/>
            <a:ext cx="301507" cy="301507"/>
          </a:xfrm>
          <a:prstGeom prst="rect">
            <a:avLst/>
          </a:prstGeom>
        </p:spPr>
      </p:pic>
      <p:pic>
        <p:nvPicPr>
          <p:cNvPr id="77" name="Picture 76" descr="Icon-763 (1).png">
            <a:extLst>
              <a:ext uri="{FF2B5EF4-FFF2-40B4-BE49-F238E27FC236}">
                <a16:creationId xmlns:a16="http://schemas.microsoft.com/office/drawing/2014/main" id="{F9DE24A9-0E58-DB46-9A5B-B9A44B32542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189" y="2891149"/>
            <a:ext cx="301507" cy="301507"/>
          </a:xfrm>
          <a:prstGeom prst="rect">
            <a:avLst/>
          </a:prstGeom>
        </p:spPr>
      </p:pic>
      <p:pic>
        <p:nvPicPr>
          <p:cNvPr id="78" name="Picture 77" descr="Icon-763 (1).png">
            <a:extLst>
              <a:ext uri="{FF2B5EF4-FFF2-40B4-BE49-F238E27FC236}">
                <a16:creationId xmlns:a16="http://schemas.microsoft.com/office/drawing/2014/main" id="{E6C6CCC5-A154-EE4B-A0D9-5DD1D9E3B58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863" y="2059203"/>
            <a:ext cx="301507" cy="301507"/>
          </a:xfrm>
          <a:prstGeom prst="rect">
            <a:avLst/>
          </a:prstGeom>
        </p:spPr>
      </p:pic>
      <p:pic>
        <p:nvPicPr>
          <p:cNvPr id="79" name="Picture 78" descr="iTunesArtwork-512.png">
            <a:extLst>
              <a:ext uri="{FF2B5EF4-FFF2-40B4-BE49-F238E27FC236}">
                <a16:creationId xmlns:a16="http://schemas.microsoft.com/office/drawing/2014/main" id="{5D9343C8-7291-8B40-971C-4AF1A4C3FA8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837" y="1670133"/>
            <a:ext cx="297767" cy="274447"/>
          </a:xfrm>
          <a:prstGeom prst="rect">
            <a:avLst/>
          </a:prstGeom>
        </p:spPr>
      </p:pic>
      <p:pic>
        <p:nvPicPr>
          <p:cNvPr id="80" name="Picture 79" descr="Icon-763 (1).png">
            <a:extLst>
              <a:ext uri="{FF2B5EF4-FFF2-40B4-BE49-F238E27FC236}">
                <a16:creationId xmlns:a16="http://schemas.microsoft.com/office/drawing/2014/main" id="{E9C62AAB-A8A2-974A-A40D-213D19CED1B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621" y="3691683"/>
            <a:ext cx="301507" cy="301507"/>
          </a:xfrm>
          <a:prstGeom prst="rect">
            <a:avLst/>
          </a:prstGeom>
        </p:spPr>
      </p:pic>
      <p:pic>
        <p:nvPicPr>
          <p:cNvPr id="81" name="Picture 80" descr="iTunesArtwork-512.png">
            <a:extLst>
              <a:ext uri="{FF2B5EF4-FFF2-40B4-BE49-F238E27FC236}">
                <a16:creationId xmlns:a16="http://schemas.microsoft.com/office/drawing/2014/main" id="{0A3AAA8B-EABA-9549-B8BA-F1422E561ED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978" y="5007073"/>
            <a:ext cx="270358" cy="25080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CAAA387-9DCA-484B-A4D1-4862793C875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698" y="2740833"/>
            <a:ext cx="402854" cy="4300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DCC863C-79AA-E546-804C-0F8B7C3B1B8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293" y="2732039"/>
            <a:ext cx="402854" cy="4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8CB673C-AC4A-3D42-87FA-169C942266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0" y="1497424"/>
            <a:ext cx="861962" cy="861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71F048-E69C-C247-BBB8-3E0C70F6E8C9}"/>
              </a:ext>
            </a:extLst>
          </p:cNvPr>
          <p:cNvSpPr txBox="1"/>
          <p:nvPr/>
        </p:nvSpPr>
        <p:spPr>
          <a:xfrm>
            <a:off x="353683" y="141408"/>
            <a:ext cx="961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venir Roman" panose="02000503020000020003" pitchFamily="2" charset="0"/>
              </a:rPr>
              <a:t>A Recipe For SIDeR</a:t>
            </a:r>
          </a:p>
          <a:p>
            <a:r>
              <a:rPr lang="en-US" sz="2000" b="1" dirty="0">
                <a:latin typeface="Avenir Roman" panose="02000503020000020003" pitchFamily="2" charset="0"/>
              </a:rPr>
              <a:t>How it will Work – Access and Messaging</a:t>
            </a:r>
            <a:endParaRPr lang="en-US" sz="1600" b="1" dirty="0">
              <a:latin typeface="Avenir Roman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493A6-7B43-5242-9344-BAF832338D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24" y="782342"/>
            <a:ext cx="985977" cy="9859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9EF8A4F-7785-AD43-AE39-573AF30AAA9A}"/>
              </a:ext>
            </a:extLst>
          </p:cNvPr>
          <p:cNvSpPr/>
          <p:nvPr/>
        </p:nvSpPr>
        <p:spPr>
          <a:xfrm>
            <a:off x="957530" y="1506283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7D6B40-3739-F84E-A3A5-D01264111FC5}"/>
              </a:ext>
            </a:extLst>
          </p:cNvPr>
          <p:cNvSpPr/>
          <p:nvPr/>
        </p:nvSpPr>
        <p:spPr>
          <a:xfrm>
            <a:off x="957532" y="3619159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A18269-2FE4-AD4D-93A3-95D8998E77D6}"/>
              </a:ext>
            </a:extLst>
          </p:cNvPr>
          <p:cNvSpPr/>
          <p:nvPr/>
        </p:nvSpPr>
        <p:spPr>
          <a:xfrm>
            <a:off x="957532" y="4701757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78770F-7664-B748-A3BF-BCF45F4EB406}"/>
              </a:ext>
            </a:extLst>
          </p:cNvPr>
          <p:cNvSpPr/>
          <p:nvPr/>
        </p:nvSpPr>
        <p:spPr>
          <a:xfrm>
            <a:off x="9942760" y="1480405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9711BE-C315-A245-94C3-5EB756D0B07A}"/>
              </a:ext>
            </a:extLst>
          </p:cNvPr>
          <p:cNvSpPr/>
          <p:nvPr/>
        </p:nvSpPr>
        <p:spPr>
          <a:xfrm>
            <a:off x="9992410" y="3622187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33CF2D-0C5B-0D4D-BE5A-15E92B2F91EB}"/>
              </a:ext>
            </a:extLst>
          </p:cNvPr>
          <p:cNvSpPr/>
          <p:nvPr/>
        </p:nvSpPr>
        <p:spPr>
          <a:xfrm>
            <a:off x="9992410" y="4701757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66A13F-6BB1-4943-A5D5-E2B3E66847E5}"/>
              </a:ext>
            </a:extLst>
          </p:cNvPr>
          <p:cNvSpPr/>
          <p:nvPr/>
        </p:nvSpPr>
        <p:spPr>
          <a:xfrm>
            <a:off x="9972136" y="2564235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4B2397-0574-D045-9FED-3DDB36972234}"/>
              </a:ext>
            </a:extLst>
          </p:cNvPr>
          <p:cNvSpPr/>
          <p:nvPr/>
        </p:nvSpPr>
        <p:spPr>
          <a:xfrm>
            <a:off x="957531" y="2564234"/>
            <a:ext cx="952231" cy="952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E1D5A8-1F69-FA4C-997F-B924E91C39C0}"/>
              </a:ext>
            </a:extLst>
          </p:cNvPr>
          <p:cNvSpPr txBox="1"/>
          <p:nvPr/>
        </p:nvSpPr>
        <p:spPr>
          <a:xfrm>
            <a:off x="1065762" y="1647427"/>
            <a:ext cx="795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GP’s  &amp; </a:t>
            </a:r>
          </a:p>
          <a:p>
            <a:r>
              <a:rPr lang="en-US" sz="1200" dirty="0">
                <a:solidFill>
                  <a:schemeClr val="bg1"/>
                </a:solidFill>
              </a:rPr>
              <a:t>Extended</a:t>
            </a:r>
          </a:p>
          <a:p>
            <a:r>
              <a:rPr lang="en-US" sz="1200" dirty="0">
                <a:solidFill>
                  <a:schemeClr val="bg1"/>
                </a:solidFill>
              </a:rPr>
              <a:t> Hours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83C22-92AF-1B47-AC68-2DB59408D8F6}"/>
              </a:ext>
            </a:extLst>
          </p:cNvPr>
          <p:cNvSpPr txBox="1"/>
          <p:nvPr/>
        </p:nvSpPr>
        <p:spPr>
          <a:xfrm>
            <a:off x="1114117" y="2820327"/>
            <a:ext cx="69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Out Of Hours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BC47B6-39D2-B94A-BC7F-DEB2D4C885B6}"/>
              </a:ext>
            </a:extLst>
          </p:cNvPr>
          <p:cNvSpPr txBox="1"/>
          <p:nvPr/>
        </p:nvSpPr>
        <p:spPr>
          <a:xfrm>
            <a:off x="1061876" y="3956774"/>
            <a:ext cx="767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NHS 111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81B0D0-37CB-8B4E-BC73-85E1E420C151}"/>
              </a:ext>
            </a:extLst>
          </p:cNvPr>
          <p:cNvSpPr txBox="1"/>
          <p:nvPr/>
        </p:nvSpPr>
        <p:spPr>
          <a:xfrm>
            <a:off x="1032515" y="5050218"/>
            <a:ext cx="826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Pharmacy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10DF0C-60DB-F94F-BB85-6A26FD2B4CFB}"/>
              </a:ext>
            </a:extLst>
          </p:cNvPr>
          <p:cNvSpPr txBox="1"/>
          <p:nvPr/>
        </p:nvSpPr>
        <p:spPr>
          <a:xfrm>
            <a:off x="5792286" y="1086670"/>
            <a:ext cx="65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Spine</a:t>
            </a:r>
          </a:p>
          <a:p>
            <a:r>
              <a:rPr lang="en-US" sz="1200" dirty="0"/>
              <a:t>SMSP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B3B50B-4B60-3549-84A3-9C2A8185395B}"/>
              </a:ext>
            </a:extLst>
          </p:cNvPr>
          <p:cNvSpPr txBox="1"/>
          <p:nvPr/>
        </p:nvSpPr>
        <p:spPr>
          <a:xfrm>
            <a:off x="9983072" y="1768319"/>
            <a:ext cx="872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Secondary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Care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3519C-194E-BF4A-9726-AA2D6920276C}"/>
              </a:ext>
            </a:extLst>
          </p:cNvPr>
          <p:cNvSpPr txBox="1"/>
          <p:nvPr/>
        </p:nvSpPr>
        <p:spPr>
          <a:xfrm>
            <a:off x="9983072" y="2820327"/>
            <a:ext cx="952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Ambulance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SWAS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1938F1-E2A0-9645-B6E6-2DDEA7398749}"/>
              </a:ext>
            </a:extLst>
          </p:cNvPr>
          <p:cNvSpPr txBox="1"/>
          <p:nvPr/>
        </p:nvSpPr>
        <p:spPr>
          <a:xfrm>
            <a:off x="9992409" y="3941384"/>
            <a:ext cx="952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Community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39C5FE-EB75-4241-884E-BD4625D49E30}"/>
              </a:ext>
            </a:extLst>
          </p:cNvPr>
          <p:cNvSpPr txBox="1"/>
          <p:nvPr/>
        </p:nvSpPr>
        <p:spPr>
          <a:xfrm>
            <a:off x="9990128" y="5039372"/>
            <a:ext cx="952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Social Care</a:t>
            </a:r>
          </a:p>
        </p:txBody>
      </p:sp>
      <p:pic>
        <p:nvPicPr>
          <p:cNvPr id="24" name="adastra.jpg">
            <a:extLst>
              <a:ext uri="{FF2B5EF4-FFF2-40B4-BE49-F238E27FC236}">
                <a16:creationId xmlns:a16="http://schemas.microsoft.com/office/drawing/2014/main" id="{4A5D5B7B-00F0-8146-AD78-6BC96672E4F1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163" y="2990519"/>
            <a:ext cx="807647" cy="1912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5" name="adastra.jpg">
            <a:extLst>
              <a:ext uri="{FF2B5EF4-FFF2-40B4-BE49-F238E27FC236}">
                <a16:creationId xmlns:a16="http://schemas.microsoft.com/office/drawing/2014/main" id="{57E69C4A-F574-004F-9E33-D15BE3E6E7F4}"/>
              </a:ext>
            </a:extLst>
          </p:cNvPr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947" y="4012175"/>
            <a:ext cx="807647" cy="19129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5B69D2F-3500-9A4A-8EC7-FC245E7F61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559" y="2623791"/>
            <a:ext cx="815226" cy="8152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BA28DF-BF8F-0440-B590-D531189C50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904" y="3994868"/>
            <a:ext cx="1093398" cy="2235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1AD281-0FCE-AF4A-BE29-9C9E1E9FF6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367" y="1317502"/>
            <a:ext cx="1103783" cy="57004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4B59D1-E162-4B48-BA38-3C463E36446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231" y="1954115"/>
            <a:ext cx="972743" cy="4704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8173A1E-48BC-1F41-B292-4CF33782DD1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5559" y="4755375"/>
            <a:ext cx="772842" cy="77284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40EDB2-8AFB-7348-A753-418153953A9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74" y="5000664"/>
            <a:ext cx="399968" cy="412946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3A2D15F-846C-DE49-AF5E-A1C13980550F}"/>
              </a:ext>
            </a:extLst>
          </p:cNvPr>
          <p:cNvCxnSpPr>
            <a:stCxn id="4" idx="1"/>
            <a:endCxn id="14" idx="3"/>
          </p:cNvCxnSpPr>
          <p:nvPr/>
        </p:nvCxnSpPr>
        <p:spPr>
          <a:xfrm flipH="1" flipV="1">
            <a:off x="1860935" y="1970593"/>
            <a:ext cx="3712657" cy="98481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6F94BA8-8F2D-D34A-B457-29FB50C73586}"/>
              </a:ext>
            </a:extLst>
          </p:cNvPr>
          <p:cNvCxnSpPr>
            <a:cxnSpLocks/>
            <a:stCxn id="4" idx="1"/>
            <a:endCxn id="13" idx="6"/>
          </p:cNvCxnSpPr>
          <p:nvPr/>
        </p:nvCxnSpPr>
        <p:spPr>
          <a:xfrm flipH="1">
            <a:off x="1909762" y="2955409"/>
            <a:ext cx="3663830" cy="8494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702B2C4-C01D-C047-BE04-370C06D85B2B}"/>
              </a:ext>
            </a:extLst>
          </p:cNvPr>
          <p:cNvCxnSpPr>
            <a:cxnSpLocks/>
            <a:stCxn id="4" idx="1"/>
            <a:endCxn id="7" idx="6"/>
          </p:cNvCxnSpPr>
          <p:nvPr/>
        </p:nvCxnSpPr>
        <p:spPr>
          <a:xfrm flipH="1">
            <a:off x="1909763" y="2955409"/>
            <a:ext cx="3663829" cy="113986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D7CC5C5-9E75-0C49-A4C8-AD21BA857EE6}"/>
              </a:ext>
            </a:extLst>
          </p:cNvPr>
          <p:cNvCxnSpPr>
            <a:cxnSpLocks/>
            <a:stCxn id="4" idx="1"/>
            <a:endCxn id="8" idx="6"/>
          </p:cNvCxnSpPr>
          <p:nvPr/>
        </p:nvCxnSpPr>
        <p:spPr>
          <a:xfrm flipH="1">
            <a:off x="1909763" y="2955409"/>
            <a:ext cx="3663829" cy="222246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79EDD85-519F-8545-BC77-CE430B560461}"/>
              </a:ext>
            </a:extLst>
          </p:cNvPr>
          <p:cNvCxnSpPr>
            <a:cxnSpLocks/>
            <a:stCxn id="9" idx="2"/>
            <a:endCxn id="4" idx="3"/>
          </p:cNvCxnSpPr>
          <p:nvPr/>
        </p:nvCxnSpPr>
        <p:spPr>
          <a:xfrm flipH="1">
            <a:off x="6510466" y="1956521"/>
            <a:ext cx="3432294" cy="9988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F49E55C-C993-194C-9628-D193A0370402}"/>
              </a:ext>
            </a:extLst>
          </p:cNvPr>
          <p:cNvCxnSpPr>
            <a:cxnSpLocks/>
            <a:stCxn id="12" idx="2"/>
            <a:endCxn id="4" idx="3"/>
          </p:cNvCxnSpPr>
          <p:nvPr/>
        </p:nvCxnSpPr>
        <p:spPr>
          <a:xfrm flipH="1" flipV="1">
            <a:off x="6510466" y="2955409"/>
            <a:ext cx="3461670" cy="8494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D47C3B-D795-4144-8267-F56D5E4704D7}"/>
              </a:ext>
            </a:extLst>
          </p:cNvPr>
          <p:cNvCxnSpPr>
            <a:cxnSpLocks/>
            <a:stCxn id="21" idx="1"/>
            <a:endCxn id="4" idx="3"/>
          </p:cNvCxnSpPr>
          <p:nvPr/>
        </p:nvCxnSpPr>
        <p:spPr>
          <a:xfrm flipH="1" flipV="1">
            <a:off x="6510466" y="2955409"/>
            <a:ext cx="3481943" cy="112447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AC362A9-FDB5-6644-8CB7-ACEA7975C485}"/>
              </a:ext>
            </a:extLst>
          </p:cNvPr>
          <p:cNvCxnSpPr>
            <a:cxnSpLocks/>
            <a:stCxn id="22" idx="1"/>
            <a:endCxn id="4" idx="3"/>
          </p:cNvCxnSpPr>
          <p:nvPr/>
        </p:nvCxnSpPr>
        <p:spPr>
          <a:xfrm flipH="1" flipV="1">
            <a:off x="6510466" y="2955409"/>
            <a:ext cx="3479662" cy="22224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7810160-DCBD-BB4A-BBBA-A0E594CDC06C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6042028" y="1609168"/>
            <a:ext cx="1" cy="8559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 descr="iTunesArtwork-512.png">
            <a:extLst>
              <a:ext uri="{FF2B5EF4-FFF2-40B4-BE49-F238E27FC236}">
                <a16:creationId xmlns:a16="http://schemas.microsoft.com/office/drawing/2014/main" id="{C67AFE99-96D7-C546-8F88-1A3358AC889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123" y="1688686"/>
            <a:ext cx="297767" cy="274447"/>
          </a:xfrm>
          <a:prstGeom prst="rect">
            <a:avLst/>
          </a:prstGeom>
        </p:spPr>
      </p:pic>
      <p:pic>
        <p:nvPicPr>
          <p:cNvPr id="72" name="Picture 71" descr="Icon-763 (1).png">
            <a:extLst>
              <a:ext uri="{FF2B5EF4-FFF2-40B4-BE49-F238E27FC236}">
                <a16:creationId xmlns:a16="http://schemas.microsoft.com/office/drawing/2014/main" id="{017FCF9A-E56F-DC4C-8095-AA26368E149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727" y="2085516"/>
            <a:ext cx="301507" cy="301507"/>
          </a:xfrm>
          <a:prstGeom prst="rect">
            <a:avLst/>
          </a:prstGeom>
        </p:spPr>
      </p:pic>
      <p:pic>
        <p:nvPicPr>
          <p:cNvPr id="73" name="Picture 72" descr="iTunesArtwork-512.png">
            <a:extLst>
              <a:ext uri="{FF2B5EF4-FFF2-40B4-BE49-F238E27FC236}">
                <a16:creationId xmlns:a16="http://schemas.microsoft.com/office/drawing/2014/main" id="{701D633E-010B-E242-8D66-87E57E4F191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369" y="4081591"/>
            <a:ext cx="297767" cy="274447"/>
          </a:xfrm>
          <a:prstGeom prst="rect">
            <a:avLst/>
          </a:prstGeom>
        </p:spPr>
      </p:pic>
      <p:pic>
        <p:nvPicPr>
          <p:cNvPr id="74" name="Picture 73" descr="iTunesArtwork-512.png">
            <a:extLst>
              <a:ext uri="{FF2B5EF4-FFF2-40B4-BE49-F238E27FC236}">
                <a16:creationId xmlns:a16="http://schemas.microsoft.com/office/drawing/2014/main" id="{85C0574E-4474-A647-8F2E-F86DE551B87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361" y="5041924"/>
            <a:ext cx="297767" cy="274447"/>
          </a:xfrm>
          <a:prstGeom prst="rect">
            <a:avLst/>
          </a:prstGeom>
        </p:spPr>
      </p:pic>
      <p:pic>
        <p:nvPicPr>
          <p:cNvPr id="75" name="Picture 74" descr="Icon-763 (1).png">
            <a:extLst>
              <a:ext uri="{FF2B5EF4-FFF2-40B4-BE49-F238E27FC236}">
                <a16:creationId xmlns:a16="http://schemas.microsoft.com/office/drawing/2014/main" id="{5013B792-38D8-634A-99D8-CFD4DC05AB7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480" y="2880650"/>
            <a:ext cx="301507" cy="301507"/>
          </a:xfrm>
          <a:prstGeom prst="rect">
            <a:avLst/>
          </a:prstGeom>
        </p:spPr>
      </p:pic>
      <p:pic>
        <p:nvPicPr>
          <p:cNvPr id="76" name="Picture 75" descr="Icon-763 (1).png">
            <a:extLst>
              <a:ext uri="{FF2B5EF4-FFF2-40B4-BE49-F238E27FC236}">
                <a16:creationId xmlns:a16="http://schemas.microsoft.com/office/drawing/2014/main" id="{3268B289-189C-574D-A4BF-006797944C7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788" y="3901963"/>
            <a:ext cx="301507" cy="301507"/>
          </a:xfrm>
          <a:prstGeom prst="rect">
            <a:avLst/>
          </a:prstGeom>
        </p:spPr>
      </p:pic>
      <p:pic>
        <p:nvPicPr>
          <p:cNvPr id="77" name="Picture 76" descr="Icon-763 (1).png">
            <a:extLst>
              <a:ext uri="{FF2B5EF4-FFF2-40B4-BE49-F238E27FC236}">
                <a16:creationId xmlns:a16="http://schemas.microsoft.com/office/drawing/2014/main" id="{F9DE24A9-0E58-DB46-9A5B-B9A44B32542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189" y="2891149"/>
            <a:ext cx="301507" cy="301507"/>
          </a:xfrm>
          <a:prstGeom prst="rect">
            <a:avLst/>
          </a:prstGeom>
        </p:spPr>
      </p:pic>
      <p:pic>
        <p:nvPicPr>
          <p:cNvPr id="78" name="Picture 77" descr="Icon-763 (1).png">
            <a:extLst>
              <a:ext uri="{FF2B5EF4-FFF2-40B4-BE49-F238E27FC236}">
                <a16:creationId xmlns:a16="http://schemas.microsoft.com/office/drawing/2014/main" id="{E6C6CCC5-A154-EE4B-A0D9-5DD1D9E3B58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863" y="2059203"/>
            <a:ext cx="301507" cy="301507"/>
          </a:xfrm>
          <a:prstGeom prst="rect">
            <a:avLst/>
          </a:prstGeom>
        </p:spPr>
      </p:pic>
      <p:pic>
        <p:nvPicPr>
          <p:cNvPr id="79" name="Picture 78" descr="iTunesArtwork-512.png">
            <a:extLst>
              <a:ext uri="{FF2B5EF4-FFF2-40B4-BE49-F238E27FC236}">
                <a16:creationId xmlns:a16="http://schemas.microsoft.com/office/drawing/2014/main" id="{5D9343C8-7291-8B40-971C-4AF1A4C3FA8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837" y="1670133"/>
            <a:ext cx="297767" cy="274447"/>
          </a:xfrm>
          <a:prstGeom prst="rect">
            <a:avLst/>
          </a:prstGeom>
        </p:spPr>
      </p:pic>
      <p:pic>
        <p:nvPicPr>
          <p:cNvPr id="80" name="Picture 79" descr="Icon-763 (1).png">
            <a:extLst>
              <a:ext uri="{FF2B5EF4-FFF2-40B4-BE49-F238E27FC236}">
                <a16:creationId xmlns:a16="http://schemas.microsoft.com/office/drawing/2014/main" id="{E9C62AAB-A8A2-974A-A40D-213D19CED1B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621" y="3691683"/>
            <a:ext cx="301507" cy="301507"/>
          </a:xfrm>
          <a:prstGeom prst="rect">
            <a:avLst/>
          </a:prstGeom>
        </p:spPr>
      </p:pic>
      <p:pic>
        <p:nvPicPr>
          <p:cNvPr id="81" name="Picture 80" descr="iTunesArtwork-512.png">
            <a:extLst>
              <a:ext uri="{FF2B5EF4-FFF2-40B4-BE49-F238E27FC236}">
                <a16:creationId xmlns:a16="http://schemas.microsoft.com/office/drawing/2014/main" id="{0A3AAA8B-EABA-9549-B8BA-F1422E561ED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978" y="5007073"/>
            <a:ext cx="270358" cy="250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C102CC-9E6F-DD41-B852-1620184E408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575" y="1909165"/>
            <a:ext cx="284393" cy="38459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6D78168-9FC5-8749-BC92-EE605A0C8D7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792" y="1884622"/>
            <a:ext cx="284393" cy="38459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900BD6F-5F00-1547-B78A-C4C470FF413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193" y="3763542"/>
            <a:ext cx="284393" cy="38459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8D9EB82-E4E1-1445-BC3E-B5DED7CB62B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495" y="4733316"/>
            <a:ext cx="284393" cy="384593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691743B0-1D79-1541-9287-7668EB1A67AD}"/>
              </a:ext>
            </a:extLst>
          </p:cNvPr>
          <p:cNvSpPr/>
          <p:nvPr/>
        </p:nvSpPr>
        <p:spPr>
          <a:xfrm rot="5400000">
            <a:off x="5739215" y="2835613"/>
            <a:ext cx="99409" cy="98981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74D7E5A-6A13-C74F-89D0-DB2E200D1E97}"/>
              </a:ext>
            </a:extLst>
          </p:cNvPr>
          <p:cNvGrpSpPr/>
          <p:nvPr/>
        </p:nvGrpSpPr>
        <p:grpSpPr>
          <a:xfrm>
            <a:off x="4439338" y="3439018"/>
            <a:ext cx="4754281" cy="3090744"/>
            <a:chOff x="4439338" y="3439018"/>
            <a:chExt cx="4754281" cy="3090744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66EAE2D-A588-3C49-AC01-36EF5E21BC15}"/>
                </a:ext>
              </a:extLst>
            </p:cNvPr>
            <p:cNvGrpSpPr/>
            <p:nvPr/>
          </p:nvGrpSpPr>
          <p:grpSpPr>
            <a:xfrm>
              <a:off x="4439338" y="4909360"/>
              <a:ext cx="4754281" cy="1620402"/>
              <a:chOff x="4439338" y="4909360"/>
              <a:chExt cx="4754281" cy="1620402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2712E16-73AA-094E-8A5A-8879209F14EB}"/>
                  </a:ext>
                </a:extLst>
              </p:cNvPr>
              <p:cNvGrpSpPr/>
              <p:nvPr/>
            </p:nvGrpSpPr>
            <p:grpSpPr>
              <a:xfrm>
                <a:off x="4439338" y="4909360"/>
                <a:ext cx="4754281" cy="1620402"/>
                <a:chOff x="4439338" y="4909360"/>
                <a:chExt cx="4754281" cy="1620402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162D09B3-2DB7-FB4E-94A1-446BCAE0A514}"/>
                    </a:ext>
                  </a:extLst>
                </p:cNvPr>
                <p:cNvGrpSpPr/>
                <p:nvPr/>
              </p:nvGrpSpPr>
              <p:grpSpPr>
                <a:xfrm>
                  <a:off x="5505467" y="4909360"/>
                  <a:ext cx="1167535" cy="1578892"/>
                  <a:chOff x="4422997" y="4933918"/>
                  <a:chExt cx="1167535" cy="1578892"/>
                </a:xfrm>
              </p:grpSpPr>
              <p:pic>
                <p:nvPicPr>
                  <p:cNvPr id="60" name="Picture 59">
                    <a:extLst>
                      <a:ext uri="{FF2B5EF4-FFF2-40B4-BE49-F238E27FC236}">
                        <a16:creationId xmlns:a16="http://schemas.microsoft.com/office/drawing/2014/main" id="{1626333B-8709-1841-84FF-7D0A1CD9F4B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22997" y="4933918"/>
                    <a:ext cx="1167535" cy="1578892"/>
                  </a:xfrm>
                  <a:prstGeom prst="rect">
                    <a:avLst/>
                  </a:prstGeom>
                </p:spPr>
              </p:pic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E3AADD24-1E4E-5F4E-A4D1-EE592A21C078}"/>
                      </a:ext>
                    </a:extLst>
                  </p:cNvPr>
                  <p:cNvSpPr/>
                  <p:nvPr/>
                </p:nvSpPr>
                <p:spPr>
                  <a:xfrm>
                    <a:off x="4505165" y="5330546"/>
                    <a:ext cx="914400" cy="85590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E1D6615D-4A54-7748-BB77-A30D3CC82C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00352" y="5471510"/>
                    <a:ext cx="741240" cy="0"/>
                  </a:xfrm>
                  <a:prstGeom prst="line">
                    <a:avLst/>
                  </a:prstGeom>
                  <a:ln w="444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D44D906D-AF78-8043-9363-6E6683C324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00352" y="5663907"/>
                    <a:ext cx="741240" cy="0"/>
                  </a:xfrm>
                  <a:prstGeom prst="line">
                    <a:avLst/>
                  </a:prstGeom>
                  <a:ln w="444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32812151-71E8-624F-82D2-9BFFA947DE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00352" y="5872003"/>
                    <a:ext cx="741240" cy="0"/>
                  </a:xfrm>
                  <a:prstGeom prst="line">
                    <a:avLst/>
                  </a:prstGeom>
                  <a:ln w="444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6CFA081D-A728-6C4D-8866-9D05D842FB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00352" y="6105916"/>
                    <a:ext cx="741240" cy="0"/>
                  </a:xfrm>
                  <a:prstGeom prst="line">
                    <a:avLst/>
                  </a:prstGeom>
                  <a:ln w="44450"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520CB2FA-050C-924E-ABD4-9E3665F36D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39338" y="5383846"/>
                  <a:ext cx="828312" cy="828312"/>
                </a:xfrm>
                <a:prstGeom prst="rect">
                  <a:avLst/>
                </a:prstGeom>
              </p:spPr>
            </p:pic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6C7AEEA8-2B24-A043-A02B-1C0EC2AC195F}"/>
                    </a:ext>
                  </a:extLst>
                </p:cNvPr>
                <p:cNvGrpSpPr/>
                <p:nvPr/>
              </p:nvGrpSpPr>
              <p:grpSpPr>
                <a:xfrm>
                  <a:off x="6715182" y="5263060"/>
                  <a:ext cx="2478437" cy="1266702"/>
                  <a:chOff x="6715182" y="5263060"/>
                  <a:chExt cx="2478437" cy="1266702"/>
                </a:xfrm>
              </p:grpSpPr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54B2597-83F9-5E4C-8945-435C3184B348}"/>
                      </a:ext>
                    </a:extLst>
                  </p:cNvPr>
                  <p:cNvSpPr txBox="1"/>
                  <p:nvPr/>
                </p:nvSpPr>
                <p:spPr>
                  <a:xfrm>
                    <a:off x="6721829" y="5263060"/>
                    <a:ext cx="183308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ADT Notifications</a:t>
                    </a:r>
                  </a:p>
                </p:txBody>
              </p: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4D790068-813C-894D-9A40-FB039B38677E}"/>
                      </a:ext>
                    </a:extLst>
                  </p:cNvPr>
                  <p:cNvSpPr txBox="1"/>
                  <p:nvPr/>
                </p:nvSpPr>
                <p:spPr>
                  <a:xfrm>
                    <a:off x="6721829" y="5469322"/>
                    <a:ext cx="183308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FF00"/>
                        </a:solidFill>
                      </a:rPr>
                      <a:t>Encounters</a:t>
                    </a: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5C93BE44-75F2-C741-A550-42F9288657E9}"/>
                      </a:ext>
                    </a:extLst>
                  </p:cNvPr>
                  <p:cNvSpPr txBox="1"/>
                  <p:nvPr/>
                </p:nvSpPr>
                <p:spPr>
                  <a:xfrm>
                    <a:off x="6721828" y="5681417"/>
                    <a:ext cx="183308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B050"/>
                        </a:solidFill>
                      </a:rPr>
                      <a:t>Observations</a:t>
                    </a: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29DDC4A-EA62-C248-9DAE-846C99CCAAA2}"/>
                      </a:ext>
                    </a:extLst>
                  </p:cNvPr>
                  <p:cNvSpPr txBox="1"/>
                  <p:nvPr/>
                </p:nvSpPr>
                <p:spPr>
                  <a:xfrm>
                    <a:off x="6721828" y="5915108"/>
                    <a:ext cx="183308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Medications</a:t>
                    </a: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3B603EDB-37E8-C941-BEBE-9A71AD9DC448}"/>
                      </a:ext>
                    </a:extLst>
                  </p:cNvPr>
                  <p:cNvSpPr txBox="1"/>
                  <p:nvPr/>
                </p:nvSpPr>
                <p:spPr>
                  <a:xfrm>
                    <a:off x="6715182" y="6160430"/>
                    <a:ext cx="247843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rgbClr val="7030A0"/>
                        </a:solidFill>
                      </a:rPr>
                      <a:t>Diagnosis / Procedures</a:t>
                    </a:r>
                  </a:p>
                </p:txBody>
              </p:sp>
            </p:grpSp>
          </p:grp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3F0EF459-9B4E-1442-90E8-F5C1CC8F1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71408" y="6284440"/>
                <a:ext cx="741240" cy="0"/>
              </a:xfrm>
              <a:prstGeom prst="line">
                <a:avLst/>
              </a:prstGeom>
              <a:ln w="444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94C92CE-C5A2-CB41-AE70-5189AA667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0027" y="3439018"/>
              <a:ext cx="1" cy="14193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939753D1-52E7-C049-9F20-9335886200F7}"/>
              </a:ext>
            </a:extLst>
          </p:cNvPr>
          <p:cNvSpPr/>
          <p:nvPr/>
        </p:nvSpPr>
        <p:spPr>
          <a:xfrm>
            <a:off x="6397592" y="2818558"/>
            <a:ext cx="98186" cy="9818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25E3477-D493-104A-8D3D-FC7E6D66D14C}"/>
              </a:ext>
            </a:extLst>
          </p:cNvPr>
          <p:cNvSpPr/>
          <p:nvPr/>
        </p:nvSpPr>
        <p:spPr>
          <a:xfrm>
            <a:off x="6415417" y="2928140"/>
            <a:ext cx="98186" cy="9818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363CF5C-27FE-E840-93C8-86A7E2768F75}"/>
              </a:ext>
            </a:extLst>
          </p:cNvPr>
          <p:cNvSpPr/>
          <p:nvPr/>
        </p:nvSpPr>
        <p:spPr>
          <a:xfrm>
            <a:off x="5638790" y="5085265"/>
            <a:ext cx="98186" cy="9818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FDC380A-537B-D347-8228-F7D5F91E8913}"/>
              </a:ext>
            </a:extLst>
          </p:cNvPr>
          <p:cNvSpPr/>
          <p:nvPr/>
        </p:nvSpPr>
        <p:spPr>
          <a:xfrm>
            <a:off x="5761437" y="5085265"/>
            <a:ext cx="98186" cy="9818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1BD1F55-715A-A24F-B0B6-5F125B716D57}"/>
              </a:ext>
            </a:extLst>
          </p:cNvPr>
          <p:cNvSpPr/>
          <p:nvPr/>
        </p:nvSpPr>
        <p:spPr>
          <a:xfrm>
            <a:off x="5890989" y="5083928"/>
            <a:ext cx="98186" cy="98186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4AEB199-4F1A-F349-8741-AFA8067C1ABB}"/>
              </a:ext>
            </a:extLst>
          </p:cNvPr>
          <p:cNvSpPr/>
          <p:nvPr/>
        </p:nvSpPr>
        <p:spPr>
          <a:xfrm>
            <a:off x="6015325" y="5079842"/>
            <a:ext cx="98186" cy="98186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F93C342-FC9D-AB49-8BCF-5E308E9313D9}"/>
              </a:ext>
            </a:extLst>
          </p:cNvPr>
          <p:cNvSpPr/>
          <p:nvPr/>
        </p:nvSpPr>
        <p:spPr>
          <a:xfrm>
            <a:off x="6155097" y="5076902"/>
            <a:ext cx="98186" cy="98186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311F0E4-6B72-EC4F-A075-1FB9CDDF412F}"/>
              </a:ext>
            </a:extLst>
          </p:cNvPr>
          <p:cNvSpPr/>
          <p:nvPr/>
        </p:nvSpPr>
        <p:spPr>
          <a:xfrm>
            <a:off x="5572911" y="2987911"/>
            <a:ext cx="98186" cy="9818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276233B-39B4-F34C-9597-3E8617303D7D}"/>
              </a:ext>
            </a:extLst>
          </p:cNvPr>
          <p:cNvSpPr/>
          <p:nvPr/>
        </p:nvSpPr>
        <p:spPr>
          <a:xfrm>
            <a:off x="6415417" y="3016650"/>
            <a:ext cx="98186" cy="9818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6104C95-A335-2C4F-B608-D62F48CAC3DB}"/>
              </a:ext>
            </a:extLst>
          </p:cNvPr>
          <p:cNvSpPr/>
          <p:nvPr/>
        </p:nvSpPr>
        <p:spPr>
          <a:xfrm>
            <a:off x="5594918" y="2842056"/>
            <a:ext cx="98186" cy="98186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B42EBC9-3BF0-6142-B2A5-203571EDA11D}"/>
              </a:ext>
            </a:extLst>
          </p:cNvPr>
          <p:cNvSpPr/>
          <p:nvPr/>
        </p:nvSpPr>
        <p:spPr>
          <a:xfrm>
            <a:off x="6042028" y="2820327"/>
            <a:ext cx="98186" cy="98186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284965F-822D-5845-9EB4-070D4CAC3D7A}"/>
              </a:ext>
            </a:extLst>
          </p:cNvPr>
          <p:cNvSpPr/>
          <p:nvPr/>
        </p:nvSpPr>
        <p:spPr>
          <a:xfrm>
            <a:off x="6248854" y="2791622"/>
            <a:ext cx="98186" cy="98186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C646204-1830-3A46-872C-C0CD9D0A738E}"/>
              </a:ext>
            </a:extLst>
          </p:cNvPr>
          <p:cNvSpPr/>
          <p:nvPr/>
        </p:nvSpPr>
        <p:spPr>
          <a:xfrm>
            <a:off x="5854774" y="2897966"/>
            <a:ext cx="98186" cy="98186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AECEDA1-8532-2948-8F18-8422B22F791C}"/>
              </a:ext>
            </a:extLst>
          </p:cNvPr>
          <p:cNvSpPr/>
          <p:nvPr/>
        </p:nvSpPr>
        <p:spPr>
          <a:xfrm rot="5400000">
            <a:off x="5666373" y="2723214"/>
            <a:ext cx="99409" cy="98981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9BC07C9-C06C-3044-BEC7-103A7527F453}"/>
              </a:ext>
            </a:extLst>
          </p:cNvPr>
          <p:cNvSpPr/>
          <p:nvPr/>
        </p:nvSpPr>
        <p:spPr>
          <a:xfrm rot="5400000">
            <a:off x="6372444" y="2713644"/>
            <a:ext cx="99409" cy="98981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69313847-8D50-5A4D-B9C7-8391C0F13418}"/>
              </a:ext>
            </a:extLst>
          </p:cNvPr>
          <p:cNvSpPr/>
          <p:nvPr/>
        </p:nvSpPr>
        <p:spPr>
          <a:xfrm rot="5400000">
            <a:off x="6006086" y="2974007"/>
            <a:ext cx="99409" cy="98981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0A80C0F-C36A-2E4B-B186-62F995C557CF}"/>
              </a:ext>
            </a:extLst>
          </p:cNvPr>
          <p:cNvSpPr/>
          <p:nvPr/>
        </p:nvSpPr>
        <p:spPr>
          <a:xfrm rot="5400000">
            <a:off x="5587593" y="3118884"/>
            <a:ext cx="99409" cy="98981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FA5209D-6F53-5F42-8D59-CCDF214CC5CF}"/>
              </a:ext>
            </a:extLst>
          </p:cNvPr>
          <p:cNvSpPr/>
          <p:nvPr/>
        </p:nvSpPr>
        <p:spPr>
          <a:xfrm rot="5400000">
            <a:off x="5718673" y="2962544"/>
            <a:ext cx="99409" cy="98981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980C388-2524-1346-9376-BD4538900C7E}"/>
              </a:ext>
            </a:extLst>
          </p:cNvPr>
          <p:cNvSpPr/>
          <p:nvPr/>
        </p:nvSpPr>
        <p:spPr>
          <a:xfrm rot="5400000">
            <a:off x="6300678" y="2899410"/>
            <a:ext cx="99409" cy="98981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DCC863C-79AA-E546-804C-0F8B7C3B1B8F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293" y="2732039"/>
            <a:ext cx="402854" cy="4300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CAAA387-9DCA-484B-A4D1-4862793C875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698" y="2740833"/>
            <a:ext cx="402854" cy="430040"/>
          </a:xfrm>
          <a:prstGeom prst="rect">
            <a:avLst/>
          </a:prstGeom>
        </p:spPr>
      </p:pic>
      <p:pic>
        <p:nvPicPr>
          <p:cNvPr id="4" name="Picture 3" descr="iTunesArtwork@2x.png">
            <a:extLst>
              <a:ext uri="{FF2B5EF4-FFF2-40B4-BE49-F238E27FC236}">
                <a16:creationId xmlns:a16="http://schemas.microsoft.com/office/drawing/2014/main" id="{D070E7F8-6BBF-6247-A873-4C4818BFBDA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592" y="2465157"/>
            <a:ext cx="936874" cy="98050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4FA6BDE-1F2D-5D47-85B5-DF9632854FD1}"/>
              </a:ext>
            </a:extLst>
          </p:cNvPr>
          <p:cNvGrpSpPr/>
          <p:nvPr/>
        </p:nvGrpSpPr>
        <p:grpSpPr>
          <a:xfrm>
            <a:off x="8797159" y="5287802"/>
            <a:ext cx="2845675" cy="1288161"/>
            <a:chOff x="8797159" y="5287802"/>
            <a:chExt cx="2845675" cy="1288161"/>
          </a:xfrm>
        </p:grpSpPr>
        <p:sp>
          <p:nvSpPr>
            <p:cNvPr id="26" name="Right Brace 25">
              <a:extLst>
                <a:ext uri="{FF2B5EF4-FFF2-40B4-BE49-F238E27FC236}">
                  <a16:creationId xmlns:a16="http://schemas.microsoft.com/office/drawing/2014/main" id="{8DC0E926-AD5B-8042-99CB-F72F06F5C174}"/>
                </a:ext>
              </a:extLst>
            </p:cNvPr>
            <p:cNvSpPr/>
            <p:nvPr/>
          </p:nvSpPr>
          <p:spPr>
            <a:xfrm>
              <a:off x="8797159" y="5287802"/>
              <a:ext cx="740979" cy="1202545"/>
            </a:xfrm>
            <a:prstGeom prst="rightBrac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3A1AA-DBC7-1F40-9835-19BA491A3B51}"/>
                </a:ext>
              </a:extLst>
            </p:cNvPr>
            <p:cNvSpPr txBox="1"/>
            <p:nvPr/>
          </p:nvSpPr>
          <p:spPr>
            <a:xfrm>
              <a:off x="9494533" y="5744966"/>
              <a:ext cx="21483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FHIR Resources which can be updated from connected source systems when a care plan is accessed by a user.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21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28516 0.1317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26146 0.137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27227 -0.1650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2.96296E-6 L -0.26328 -0.3051 " pathEditMode="relative" ptsTypes="AA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repeatCount="0" accel="50000" decel="5000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1.11111E-6 L 0.0151 -1.11111E-6 C 0.02187 -1.11111E-6 0.03047 -0.07176 0.03047 -0.1294 L 0.03047 -0.2581 " pathEditMode="relative" rAng="0" ptsTypes="AAAA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50" presetClass="path" presetSubtype="0" repeatCount="0" accel="50000" decel="5000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-1.11111E-6 L 0.00977 -1.11111E-6 C 0.01407 -1.11111E-6 0.01953 -0.07176 0.01953 -0.12986 L 0.01953 -0.25949 " pathEditMode="relative" rAng="0" ptsTypes="AAAA">
                                      <p:cBhvr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50" presetClass="path" presetSubtype="0" repeatCount="0" accel="50000" decel="5000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7 3.7037E-7 L 0.00469 3.7037E-7 C 0.00677 3.7037E-7 0.00937 -0.07199 0.00937 -0.13032 L 0.00937 -0.26042 " pathEditMode="relative" rAng="0" ptsTypes="AAAA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"/>
                            </p:stCondLst>
                            <p:childTnLst>
                              <p:par>
                                <p:cTn id="56" presetID="42" presetClass="path" presetSubtype="0" repeatCount="0" accel="50000" decel="5000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3.33333E-6 L -0.00144 -0.25811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"/>
                            </p:stCondLst>
                            <p:childTnLst>
                              <p:par>
                                <p:cTn id="59" presetID="50" presetClass="path" presetSubtype="0" repeatCount="0" accel="50000" decel="5000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16667E-6 -3.7037E-6 L -0.00612 -3.7037E-6 C -0.00898 -3.7037E-6 -0.01224 -0.07014 -0.01224 -0.12708 L -0.01224 -0.25393 " pathEditMode="relative" rAng="0" ptsTypes="AAAA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0" presetClass="path" presetSubtype="0" repeatCount="300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0834 L -0.32253 -0.13333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-708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2.22222E-6 L 0.28919 0.15995 " pathEditMode="relative" ptsTypes="AA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3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0.00995 L 0.29192 -0.13473 " pathEditMode="relative" ptsTypes="AA">
                                      <p:cBhvr>
                                        <p:cTn id="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3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03 0.0125 L -0.30755 0.02129 " pathEditMode="relative" ptsTypes="AA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3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95833E-6 1.48148E-6 L -0.30547 0.1544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831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3000" accel="50000" decel="50000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794 -0.01157 L 0.28919 0.30671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1590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repeatCount="300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37 0.02546 L -0.31328 -0.11505 " pathEditMode="relative" ptsTypes="AA">
                                      <p:cBhvr>
                                        <p:cTn id="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repeatCount="300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612 0.02477 L 0.28776 -0.1169 " pathEditMode="relative" ptsTypes="AA">
                                      <p:cBhvr>
                                        <p:cTn id="7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300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073 -0.00972 L 0.32279 0.15417 " pathEditMode="relative" ptsTypes="AA">
                                      <p:cBhvr>
                                        <p:cTn id="7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3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234 -0.0301 L -0.30091 0.28727 " pathEditMode="relative" ptsTypes="AA">
                                      <p:cBhvr>
                                        <p:cTn id="8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repeatCount="3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052 -3.7037E-7 L -0.31797 -0.15 " pathEditMode="relative" ptsTypes="AA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repeatCount="3000" accel="50000" decel="50000" autoRev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339 -0.00092 L 0.29844 0.16505 " pathEditMode="relative" ptsTypes="AA">
                                      <p:cBhvr>
                                        <p:cTn id="8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3000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3.125E-6 -3.7037E-6 L -0.32682 -0.14051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-761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3000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1328 0.02199 L 0.3237 0.025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0" y="78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3000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0937 0.01273 L 0.29166 -0.125 " pathEditMode="relative" ptsTypes="AA">
                                      <p:cBhvr>
                                        <p:cTn id="9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4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9" grpId="0" animBg="1"/>
      <p:bldP spid="90" grpId="0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3F962FF5-C774-834F-829C-DAD6438F1463}"/>
              </a:ext>
            </a:extLst>
          </p:cNvPr>
          <p:cNvGrpSpPr/>
          <p:nvPr/>
        </p:nvGrpSpPr>
        <p:grpSpPr>
          <a:xfrm>
            <a:off x="1595487" y="136800"/>
            <a:ext cx="8539230" cy="6721200"/>
            <a:chOff x="1595487" y="136800"/>
            <a:chExt cx="8539230" cy="6721200"/>
          </a:xfrm>
        </p:grpSpPr>
        <p:grpSp>
          <p:nvGrpSpPr>
            <p:cNvPr id="24" name="Group 23"/>
            <p:cNvGrpSpPr/>
            <p:nvPr/>
          </p:nvGrpSpPr>
          <p:grpSpPr>
            <a:xfrm>
              <a:off x="1595487" y="136800"/>
              <a:ext cx="8539230" cy="6721200"/>
              <a:chOff x="1602061" y="0"/>
              <a:chExt cx="8713033" cy="68580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02061" y="0"/>
                <a:ext cx="8713033" cy="6858000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742400" y="2217600"/>
                <a:ext cx="8344800" cy="4428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900800" y="2448786"/>
                <a:ext cx="7994664" cy="1122594"/>
                <a:chOff x="191193" y="5508785"/>
                <a:chExt cx="8533014" cy="1193625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191193" y="5508785"/>
                  <a:ext cx="8533014" cy="261800"/>
                  <a:chOff x="191193" y="5476464"/>
                  <a:chExt cx="8533014" cy="261800"/>
                </a:xfrm>
              </p:grpSpPr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191193" y="5476464"/>
                    <a:ext cx="8533014" cy="261610"/>
                  </a:xfrm>
                  <a:prstGeom prst="roundRect">
                    <a:avLst>
                      <a:gd name="adj" fmla="val 13598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91193" y="5476464"/>
                    <a:ext cx="8533014" cy="261800"/>
                  </a:xfrm>
                  <a:prstGeom prst="rect">
                    <a:avLst/>
                  </a:prstGeom>
                  <a:noFill/>
                  <a:ln w="6350" cap="rnd">
                    <a:noFill/>
                    <a:beve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Primary Care record view available  </a:t>
                    </a:r>
                  </a:p>
                </p:txBody>
              </p:sp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2850" y="5521960"/>
                    <a:ext cx="153338" cy="15333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Group 5"/>
                <p:cNvGrpSpPr/>
                <p:nvPr/>
              </p:nvGrpSpPr>
              <p:grpSpPr>
                <a:xfrm>
                  <a:off x="191193" y="5820775"/>
                  <a:ext cx="8533014" cy="261800"/>
                  <a:chOff x="191193" y="5476464"/>
                  <a:chExt cx="8533014" cy="261800"/>
                </a:xfrm>
              </p:grpSpPr>
              <p:sp>
                <p:nvSpPr>
                  <p:cNvPr id="15" name="Rounded Rectangle 14"/>
                  <p:cNvSpPr/>
                  <p:nvPr/>
                </p:nvSpPr>
                <p:spPr>
                  <a:xfrm>
                    <a:off x="191193" y="5476464"/>
                    <a:ext cx="8533014" cy="261610"/>
                  </a:xfrm>
                  <a:prstGeom prst="roundRect">
                    <a:avLst>
                      <a:gd name="adj" fmla="val 13598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91193" y="5476464"/>
                    <a:ext cx="8533014" cy="261800"/>
                  </a:xfrm>
                  <a:prstGeom prst="rect">
                    <a:avLst/>
                  </a:prstGeom>
                  <a:noFill/>
                  <a:ln w="6350" cap="rnd">
                    <a:noFill/>
                    <a:beve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Social Services record view available  </a:t>
                    </a:r>
                  </a:p>
                </p:txBody>
              </p:sp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2850" y="5521960"/>
                    <a:ext cx="153338" cy="15333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191193" y="6127099"/>
                  <a:ext cx="8533014" cy="261800"/>
                  <a:chOff x="191193" y="5476464"/>
                  <a:chExt cx="8533014" cy="261800"/>
                </a:xfrm>
              </p:grpSpPr>
              <p:sp>
                <p:nvSpPr>
                  <p:cNvPr id="12" name="Rounded Rectangle 11"/>
                  <p:cNvSpPr/>
                  <p:nvPr/>
                </p:nvSpPr>
                <p:spPr>
                  <a:xfrm>
                    <a:off x="191193" y="5476464"/>
                    <a:ext cx="8533014" cy="261610"/>
                  </a:xfrm>
                  <a:prstGeom prst="roundRect">
                    <a:avLst>
                      <a:gd name="adj" fmla="val 13598"/>
                    </a:avLst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91193" y="5476464"/>
                    <a:ext cx="8533014" cy="261800"/>
                  </a:xfrm>
                  <a:prstGeom prst="rect">
                    <a:avLst/>
                  </a:prstGeom>
                  <a:noFill/>
                  <a:ln w="6350" cap="rnd">
                    <a:noFill/>
                    <a:beve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Community Care record view available  </a:t>
                    </a:r>
                  </a:p>
                </p:txBody>
              </p:sp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2850" y="5521960"/>
                    <a:ext cx="153338" cy="15333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191193" y="6440610"/>
                  <a:ext cx="8533014" cy="261800"/>
                  <a:chOff x="191193" y="5476464"/>
                  <a:chExt cx="8533014" cy="261800"/>
                </a:xfrm>
              </p:grpSpPr>
              <p:sp>
                <p:nvSpPr>
                  <p:cNvPr id="9" name="Rounded Rectangle 8"/>
                  <p:cNvSpPr/>
                  <p:nvPr/>
                </p:nvSpPr>
                <p:spPr>
                  <a:xfrm>
                    <a:off x="191193" y="5476464"/>
                    <a:ext cx="8533014" cy="261610"/>
                  </a:xfrm>
                  <a:prstGeom prst="roundRect">
                    <a:avLst>
                      <a:gd name="adj" fmla="val 13598"/>
                    </a:avLst>
                  </a:prstGeom>
                  <a:solidFill>
                    <a:srgbClr val="FF2600">
                      <a:alpha val="32941"/>
                    </a:srgbClr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91193" y="5476464"/>
                    <a:ext cx="8533014" cy="261800"/>
                  </a:xfrm>
                  <a:prstGeom prst="rect">
                    <a:avLst/>
                  </a:prstGeom>
                  <a:noFill/>
                  <a:ln w="6350" cap="rnd">
                    <a:noFill/>
                    <a:beve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elvetica" charset="0"/>
                        <a:ea typeface="Helvetica" charset="0"/>
                        <a:cs typeface="Helvetica" charset="0"/>
                      </a:rPr>
                      <a:t>Secondary Care record view available  </a:t>
                    </a:r>
                  </a:p>
                </p:txBody>
              </p:sp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52850" y="5521960"/>
                    <a:ext cx="153338" cy="153338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0399" y="3881060"/>
                <a:ext cx="8136001" cy="2046263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900800" y="3799533"/>
                <a:ext cx="979200" cy="2036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0800" y="3812288"/>
                <a:ext cx="34416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 Light" charset="0"/>
                    <a:ea typeface="Helvetica Light" charset="0"/>
                    <a:cs typeface="Helvetica Light" charset="0"/>
                  </a:rPr>
                  <a:t>SIDeR Shared Care Forms</a:t>
                </a: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124000" y="4463936"/>
              <a:ext cx="3463200" cy="180000"/>
            </a:xfrm>
            <a:prstGeom prst="rect">
              <a:avLst/>
            </a:prstGeom>
            <a:solidFill>
              <a:srgbClr val="FDFEFD"/>
            </a:solidFill>
            <a:ln>
              <a:solidFill>
                <a:srgbClr val="FDF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062" y="4445431"/>
              <a:ext cx="29376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End of Life Care Plan </a:t>
              </a:r>
              <a:r>
                <a:rPr lang="mr-I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–</a:t>
              </a:r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 updated Oct 18, 2017 12:51 PM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799512" y="4435912"/>
              <a:ext cx="185630" cy="176468"/>
              <a:chOff x="10360529" y="1735381"/>
              <a:chExt cx="252271" cy="278006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0396800" y="1821600"/>
                <a:ext cx="216000" cy="181895"/>
              </a:xfrm>
              <a:prstGeom prst="ellipse">
                <a:avLst/>
              </a:prstGeom>
              <a:solidFill>
                <a:srgbClr val="7777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360529" y="1735381"/>
                <a:ext cx="215384" cy="278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F08509-92D6-504C-80A5-2E386EE36DE7}"/>
                </a:ext>
              </a:extLst>
            </p:cNvPr>
            <p:cNvSpPr txBox="1"/>
            <p:nvPr/>
          </p:nvSpPr>
          <p:spPr>
            <a:xfrm>
              <a:off x="1839387" y="6023572"/>
              <a:ext cx="337294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 Light" charset="0"/>
                  <a:ea typeface="Helvetica Light" charset="0"/>
                  <a:cs typeface="Helvetica Light" charset="0"/>
                </a:rPr>
                <a:t>Patient Assessments From Other Providers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7293E73A-79D2-D146-B957-8EF8C8C612F8}"/>
                </a:ext>
              </a:extLst>
            </p:cNvPr>
            <p:cNvSpPr/>
            <p:nvPr/>
          </p:nvSpPr>
          <p:spPr>
            <a:xfrm>
              <a:off x="1888267" y="6269793"/>
              <a:ext cx="7835191" cy="307646"/>
            </a:xfrm>
            <a:prstGeom prst="roundRect">
              <a:avLst/>
            </a:prstGeom>
            <a:solidFill>
              <a:srgbClr val="FDFDFD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AA4F387-FE10-BC46-8EE9-F62F64720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7018" y="6285808"/>
              <a:ext cx="4262418" cy="27207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353A2A-F6AE-2B42-B955-455E1B50462A}"/>
                </a:ext>
              </a:extLst>
            </p:cNvPr>
            <p:cNvSpPr txBox="1"/>
            <p:nvPr/>
          </p:nvSpPr>
          <p:spPr>
            <a:xfrm>
              <a:off x="2105940" y="6319934"/>
              <a:ext cx="3558260" cy="215444"/>
            </a:xfrm>
            <a:prstGeom prst="rect">
              <a:avLst/>
            </a:prstGeom>
            <a:solidFill>
              <a:srgbClr val="FDFDFD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Bed Rail Assessment  </a:t>
              </a:r>
              <a:r>
                <a:rPr lang="mr-IN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–</a:t>
              </a:r>
              <a:r>
                <a:rPr 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 updated Oct 18, 2017 12:51 PM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4BAE0B40-9CC3-C24F-991A-0FC2715C1939}"/>
              </a:ext>
            </a:extLst>
          </p:cNvPr>
          <p:cNvSpPr/>
          <p:nvPr/>
        </p:nvSpPr>
        <p:spPr>
          <a:xfrm>
            <a:off x="8534400" y="832624"/>
            <a:ext cx="947854" cy="144966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5C35D9-8AC6-6D40-B9BF-72E3E8054B9C}"/>
              </a:ext>
            </a:extLst>
          </p:cNvPr>
          <p:cNvSpPr txBox="1"/>
          <p:nvPr/>
        </p:nvSpPr>
        <p:spPr>
          <a:xfrm>
            <a:off x="8505240" y="789691"/>
            <a:ext cx="1137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SIDeR Patient View</a:t>
            </a:r>
          </a:p>
        </p:txBody>
      </p:sp>
    </p:spTree>
    <p:extLst>
      <p:ext uri="{BB962C8B-B14F-4D97-AF65-F5344CB8AC3E}">
        <p14:creationId xmlns:p14="http://schemas.microsoft.com/office/powerpoint/2010/main" val="386061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DAA11-B4D9-DA45-AC55-8A25A8165C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195052"/>
            <a:ext cx="11636477" cy="3399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7A7CFA-156B-D84B-B692-B40F91621D82}"/>
              </a:ext>
            </a:extLst>
          </p:cNvPr>
          <p:cNvSpPr txBox="1"/>
          <p:nvPr/>
        </p:nvSpPr>
        <p:spPr>
          <a:xfrm>
            <a:off x="140110" y="286837"/>
            <a:ext cx="895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enir Medium" panose="02000503020000020003" pitchFamily="2" charset="0"/>
              </a:rPr>
              <a:t>Questions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BF821-02C4-0E4B-8C76-40ED42C38B75}"/>
              </a:ext>
            </a:extLst>
          </p:cNvPr>
          <p:cNvSpPr txBox="1"/>
          <p:nvPr/>
        </p:nvSpPr>
        <p:spPr>
          <a:xfrm>
            <a:off x="3102078" y="5673045"/>
            <a:ext cx="8959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Avenir Medium" panose="02000503020000020003" pitchFamily="2" charset="0"/>
              </a:rPr>
              <a:t>Integrating Services</a:t>
            </a:r>
          </a:p>
          <a:p>
            <a:pPr algn="r"/>
            <a:r>
              <a:rPr lang="en-US" sz="2400" i="1" dirty="0">
                <a:latin typeface="Avenir Medium" panose="02000503020000020003" pitchFamily="2" charset="0"/>
              </a:rPr>
              <a:t>Connecting Providers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2F068-8002-AD4C-ABB7-46013A8CB08E}"/>
              </a:ext>
            </a:extLst>
          </p:cNvPr>
          <p:cNvSpPr/>
          <p:nvPr/>
        </p:nvSpPr>
        <p:spPr>
          <a:xfrm>
            <a:off x="11570110" y="2195052"/>
            <a:ext cx="621890" cy="3399503"/>
          </a:xfrm>
          <a:prstGeom prst="rect">
            <a:avLst/>
          </a:prstGeom>
          <a:solidFill>
            <a:srgbClr val="011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EB559F-32CE-C74F-9EF4-AF452B4731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295" y="1275733"/>
            <a:ext cx="1996705" cy="494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562</Words>
  <Application>Microsoft Macintosh PowerPoint</Application>
  <PresentationFormat>Widescreen</PresentationFormat>
  <Paragraphs>133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ヒラギノ角ゴ ProN W3</vt:lpstr>
      <vt:lpstr>Arial</vt:lpstr>
      <vt:lpstr>Avenir Black</vt:lpstr>
      <vt:lpstr>Avenir Light Oblique</vt:lpstr>
      <vt:lpstr>Avenir Medium</vt:lpstr>
      <vt:lpstr>Avenir Roman</vt:lpstr>
      <vt:lpstr>Calibri</vt:lpstr>
      <vt:lpstr>Calibri Light</vt:lpstr>
      <vt:lpstr>Gill Sans</vt:lpstr>
      <vt:lpstr>Helvetica</vt:lpstr>
      <vt:lpstr>Helvetica Light</vt:lpstr>
      <vt:lpstr>Office Theme</vt:lpstr>
      <vt:lpstr>PowerPoint Presentation</vt:lpstr>
      <vt:lpstr>Who We Are</vt:lpstr>
      <vt:lpstr>Modular Technology Components – Our ‘Lego Kit’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Crowther</dc:creator>
  <cp:lastModifiedBy>Richard Crowther</cp:lastModifiedBy>
  <cp:revision>65</cp:revision>
  <dcterms:created xsi:type="dcterms:W3CDTF">2017-10-12T11:43:02Z</dcterms:created>
  <dcterms:modified xsi:type="dcterms:W3CDTF">2018-07-16T10:21:36Z</dcterms:modified>
</cp:coreProperties>
</file>